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70" r:id="rId3"/>
    <p:sldId id="261" r:id="rId4"/>
    <p:sldId id="274" r:id="rId5"/>
    <p:sldId id="262" r:id="rId6"/>
    <p:sldId id="268" r:id="rId7"/>
    <p:sldId id="271" r:id="rId8"/>
    <p:sldId id="272" r:id="rId9"/>
    <p:sldId id="273" r:id="rId10"/>
    <p:sldId id="259" r:id="rId11"/>
    <p:sldId id="258" r:id="rId12"/>
    <p:sldId id="260" r:id="rId13"/>
    <p:sldId id="269" r:id="rId14"/>
    <p:sldId id="263" r:id="rId15"/>
    <p:sldId id="267" r:id="rId16"/>
    <p:sldId id="25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cey Hannah" initials="SH" lastIdx="5" clrIdx="0">
    <p:extLst>
      <p:ext uri="{19B8F6BF-5375-455C-9EA6-DF929625EA0E}">
        <p15:presenceInfo xmlns:p15="http://schemas.microsoft.com/office/powerpoint/2012/main" userId="d3bbfaee08611c39" providerId="Windows Live"/>
      </p:ext>
    </p:extLst>
  </p:cmAuthor>
  <p:cmAuthor id="2" name="David Evans" initials="DE" lastIdx="1" clrIdx="1">
    <p:extLst>
      <p:ext uri="{19B8F6BF-5375-455C-9EA6-DF929625EA0E}">
        <p15:presenceInfo xmlns:p15="http://schemas.microsoft.com/office/powerpoint/2012/main" userId="a9d50ff496fffd9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E1735"/>
    <a:srgbClr val="E6A1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52"/>
    <p:restoredTop sz="92761"/>
  </p:normalViewPr>
  <p:slideViewPr>
    <p:cSldViewPr snapToGrid="0" snapToObjects="1">
      <p:cViewPr varScale="1">
        <p:scale>
          <a:sx n="56" d="100"/>
          <a:sy n="56" d="100"/>
        </p:scale>
        <p:origin x="121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9-09-23T06:28:10.075" idx="1">
    <p:pos x="106" y="106"/>
    <p:text/>
    <p:extLst>
      <p:ext uri="{C676402C-5697-4E1C-873F-D02D1690AC5C}">
        <p15:threadingInfo xmlns:p15="http://schemas.microsoft.com/office/powerpoint/2012/main" timeZoneBias="240"/>
      </p:ext>
    </p:extLst>
  </p:cm>
</p:cmLst>
</file>

<file path=ppt/diagrams/_rels/data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image" Target="../media/image23.png"/></Relationships>
</file>

<file path=ppt/diagrams/_rels/data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image" Target="../media/image23.png"/></Relationships>
</file>

<file path=ppt/diagrams/_rels/data3.xml.rels><?xml version="1.0" encoding="UTF-8" standalone="yes"?>
<Relationships xmlns="http://schemas.openxmlformats.org/package/2006/relationships"><Relationship Id="rId1" Type="http://schemas.openxmlformats.org/officeDocument/2006/relationships/image" Target="../media/image26.png"/></Relationships>
</file>

<file path=ppt/diagrams/_rels/drawing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image" Target="../media/image23.png"/></Relationships>
</file>

<file path=ppt/diagrams/_rels/drawing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image" Target="../media/image23.png"/></Relationships>
</file>

<file path=ppt/diagrams/_rels/drawing3.xml.rels><?xml version="1.0" encoding="UTF-8" standalone="yes"?>
<Relationships xmlns="http://schemas.openxmlformats.org/package/2006/relationships"><Relationship Id="rId1" Type="http://schemas.openxmlformats.org/officeDocument/2006/relationships/image" Target="../media/image2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06A5A8-D601-49C2-ADE9-680699E9F40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E327302-BE38-418B-A0B6-D5CE9AF2A13A}">
      <dgm:prSet phldrT="[Text]" custT="1"/>
      <dgm:spPr/>
      <dgm:t>
        <a:bodyPr/>
        <a:lstStyle/>
        <a:p>
          <a:r>
            <a:rPr lang="en-US" sz="2000" dirty="0">
              <a:latin typeface="Arial Narrow" panose="020B0606020202030204" pitchFamily="34" charset="0"/>
            </a:rPr>
            <a:t>FTC/TDF+ Placebo</a:t>
          </a:r>
        </a:p>
      </dgm:t>
    </dgm:pt>
    <dgm:pt modelId="{C7176F1F-E63F-46D3-809E-0536B430EA20}" type="parTrans" cxnId="{A4F83956-C901-4311-82DC-F6DC2735DBA6}">
      <dgm:prSet/>
      <dgm:spPr/>
      <dgm:t>
        <a:bodyPr/>
        <a:lstStyle/>
        <a:p>
          <a:endParaRPr lang="en-US"/>
        </a:p>
      </dgm:t>
    </dgm:pt>
    <dgm:pt modelId="{6E139EBB-CDBC-4487-A2CC-43A9CBD97AD4}" type="sibTrans" cxnId="{A4F83956-C901-4311-82DC-F6DC2735DBA6}">
      <dgm:prSet/>
      <dgm:spPr/>
      <dgm:t>
        <a:bodyPr/>
        <a:lstStyle/>
        <a:p>
          <a:endParaRPr lang="en-US"/>
        </a:p>
      </dgm:t>
    </dgm:pt>
    <dgm:pt modelId="{AC50B2CD-DDE9-4682-9567-B9FB34C29802}">
      <dgm:prSet phldrT="[Text]" custT="1"/>
      <dgm:spPr/>
      <dgm:t>
        <a:bodyPr/>
        <a:lstStyle/>
        <a:p>
          <a:r>
            <a:rPr lang="en-US" sz="2000" dirty="0">
              <a:latin typeface="Arial Narrow" panose="020B0606020202030204" pitchFamily="34" charset="0"/>
            </a:rPr>
            <a:t>FTC/TDF + EXP</a:t>
          </a:r>
        </a:p>
      </dgm:t>
    </dgm:pt>
    <dgm:pt modelId="{F3F00F5F-17EA-4BE0-8F68-010515681806}" type="parTrans" cxnId="{EA8F26F0-F1EC-47C9-99AE-901639CEEF78}">
      <dgm:prSet/>
      <dgm:spPr/>
      <dgm:t>
        <a:bodyPr/>
        <a:lstStyle/>
        <a:p>
          <a:endParaRPr lang="en-US"/>
        </a:p>
      </dgm:t>
    </dgm:pt>
    <dgm:pt modelId="{BBB5D788-C778-4917-BE53-C2623AAEA0CE}" type="sibTrans" cxnId="{EA8F26F0-F1EC-47C9-99AE-901639CEEF78}">
      <dgm:prSet/>
      <dgm:spPr/>
      <dgm:t>
        <a:bodyPr/>
        <a:lstStyle/>
        <a:p>
          <a:endParaRPr lang="en-US"/>
        </a:p>
      </dgm:t>
    </dgm:pt>
    <dgm:pt modelId="{5B63BA75-7922-49CA-B817-BD44649F43F0}" type="pres">
      <dgm:prSet presAssocID="{9D06A5A8-D601-49C2-ADE9-680699E9F404}" presName="Name0" presStyleCnt="0">
        <dgm:presLayoutVars>
          <dgm:dir/>
          <dgm:resizeHandles val="exact"/>
        </dgm:presLayoutVars>
      </dgm:prSet>
      <dgm:spPr/>
    </dgm:pt>
    <dgm:pt modelId="{C9A1F3F5-3D75-4779-9739-C10A8FD77C1E}" type="pres">
      <dgm:prSet presAssocID="{6E327302-BE38-418B-A0B6-D5CE9AF2A13A}" presName="compNode" presStyleCnt="0"/>
      <dgm:spPr/>
    </dgm:pt>
    <dgm:pt modelId="{B7E80FFF-A4F5-4A7B-AC1F-EDC48255E224}" type="pres">
      <dgm:prSet presAssocID="{6E327302-BE38-418B-A0B6-D5CE9AF2A13A}" presName="pictRect" presStyleLbl="node1" presStyleIdx="0" presStyleCnt="2" custScaleY="120514"/>
      <dgm:spPr>
        <a:blipFill rotWithShape="1">
          <a:blip xmlns:r="http://schemas.openxmlformats.org/officeDocument/2006/relationships" r:embed="rId1"/>
          <a:stretch>
            <a:fillRect/>
          </a:stretch>
        </a:blipFill>
      </dgm:spPr>
    </dgm:pt>
    <dgm:pt modelId="{7ABF16CB-134C-41A6-ADAD-683D50A38E21}" type="pres">
      <dgm:prSet presAssocID="{6E327302-BE38-418B-A0B6-D5CE9AF2A13A}" presName="textRect" presStyleLbl="revTx" presStyleIdx="0" presStyleCnt="2">
        <dgm:presLayoutVars>
          <dgm:bulletEnabled val="1"/>
        </dgm:presLayoutVars>
      </dgm:prSet>
      <dgm:spPr/>
    </dgm:pt>
    <dgm:pt modelId="{9ECC5FF1-8247-4EEB-B6C3-0D2335C2345D}" type="pres">
      <dgm:prSet presAssocID="{6E139EBB-CDBC-4487-A2CC-43A9CBD97AD4}" presName="sibTrans" presStyleLbl="sibTrans2D1" presStyleIdx="0" presStyleCnt="0"/>
      <dgm:spPr/>
    </dgm:pt>
    <dgm:pt modelId="{C3C7A7DF-7A38-48A9-B380-C11A8815A2ED}" type="pres">
      <dgm:prSet presAssocID="{AC50B2CD-DDE9-4682-9567-B9FB34C29802}" presName="compNode" presStyleCnt="0"/>
      <dgm:spPr/>
    </dgm:pt>
    <dgm:pt modelId="{868A5919-0166-47EE-A30A-3F1C9885F84B}" type="pres">
      <dgm:prSet presAssocID="{AC50B2CD-DDE9-4682-9567-B9FB34C29802}" presName="pictRect" presStyleLbl="node1" presStyleIdx="1" presStyleCnt="2" custScaleY="120514"/>
      <dgm:spPr>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dgm:spPr>
    </dgm:pt>
    <dgm:pt modelId="{A81AFD0B-94A7-4225-9557-F8FE20A47313}" type="pres">
      <dgm:prSet presAssocID="{AC50B2CD-DDE9-4682-9567-B9FB34C29802}" presName="textRect" presStyleLbl="revTx" presStyleIdx="1" presStyleCnt="2">
        <dgm:presLayoutVars>
          <dgm:bulletEnabled val="1"/>
        </dgm:presLayoutVars>
      </dgm:prSet>
      <dgm:spPr/>
    </dgm:pt>
  </dgm:ptLst>
  <dgm:cxnLst>
    <dgm:cxn modelId="{90B83328-201B-4E62-887C-BCF042AC6184}" type="presOf" srcId="{6E327302-BE38-418B-A0B6-D5CE9AF2A13A}" destId="{7ABF16CB-134C-41A6-ADAD-683D50A38E21}" srcOrd="0" destOrd="0" presId="urn:microsoft.com/office/officeart/2005/8/layout/pList1"/>
    <dgm:cxn modelId="{A4F83956-C901-4311-82DC-F6DC2735DBA6}" srcId="{9D06A5A8-D601-49C2-ADE9-680699E9F404}" destId="{6E327302-BE38-418B-A0B6-D5CE9AF2A13A}" srcOrd="0" destOrd="0" parTransId="{C7176F1F-E63F-46D3-809E-0536B430EA20}" sibTransId="{6E139EBB-CDBC-4487-A2CC-43A9CBD97AD4}"/>
    <dgm:cxn modelId="{D233177B-51B3-4166-A776-15AD26DDAC7A}" type="presOf" srcId="{6E139EBB-CDBC-4487-A2CC-43A9CBD97AD4}" destId="{9ECC5FF1-8247-4EEB-B6C3-0D2335C2345D}" srcOrd="0" destOrd="0" presId="urn:microsoft.com/office/officeart/2005/8/layout/pList1"/>
    <dgm:cxn modelId="{841A36A9-63CA-4B30-8700-FDFA60BEB28C}" type="presOf" srcId="{AC50B2CD-DDE9-4682-9567-B9FB34C29802}" destId="{A81AFD0B-94A7-4225-9557-F8FE20A47313}" srcOrd="0" destOrd="0" presId="urn:microsoft.com/office/officeart/2005/8/layout/pList1"/>
    <dgm:cxn modelId="{01A518EF-A917-417A-BED1-9AAD93207FBC}" type="presOf" srcId="{9D06A5A8-D601-49C2-ADE9-680699E9F404}" destId="{5B63BA75-7922-49CA-B817-BD44649F43F0}" srcOrd="0" destOrd="0" presId="urn:microsoft.com/office/officeart/2005/8/layout/pList1"/>
    <dgm:cxn modelId="{EA8F26F0-F1EC-47C9-99AE-901639CEEF78}" srcId="{9D06A5A8-D601-49C2-ADE9-680699E9F404}" destId="{AC50B2CD-DDE9-4682-9567-B9FB34C29802}" srcOrd="1" destOrd="0" parTransId="{F3F00F5F-17EA-4BE0-8F68-010515681806}" sibTransId="{BBB5D788-C778-4917-BE53-C2623AAEA0CE}"/>
    <dgm:cxn modelId="{3AEACFAD-0DD7-480D-9FED-680C74F7B95A}" type="presParOf" srcId="{5B63BA75-7922-49CA-B817-BD44649F43F0}" destId="{C9A1F3F5-3D75-4779-9739-C10A8FD77C1E}" srcOrd="0" destOrd="0" presId="urn:microsoft.com/office/officeart/2005/8/layout/pList1"/>
    <dgm:cxn modelId="{BFE91422-7636-4444-AE3D-39AAC79FF066}" type="presParOf" srcId="{C9A1F3F5-3D75-4779-9739-C10A8FD77C1E}" destId="{B7E80FFF-A4F5-4A7B-AC1F-EDC48255E224}" srcOrd="0" destOrd="0" presId="urn:microsoft.com/office/officeart/2005/8/layout/pList1"/>
    <dgm:cxn modelId="{8EB02DE0-4799-48D9-8BED-300F5B95ADAD}" type="presParOf" srcId="{C9A1F3F5-3D75-4779-9739-C10A8FD77C1E}" destId="{7ABF16CB-134C-41A6-ADAD-683D50A38E21}" srcOrd="1" destOrd="0" presId="urn:microsoft.com/office/officeart/2005/8/layout/pList1"/>
    <dgm:cxn modelId="{776FB3A5-A536-4F0C-A714-A97103C02DF4}" type="presParOf" srcId="{5B63BA75-7922-49CA-B817-BD44649F43F0}" destId="{9ECC5FF1-8247-4EEB-B6C3-0D2335C2345D}" srcOrd="1" destOrd="0" presId="urn:microsoft.com/office/officeart/2005/8/layout/pList1"/>
    <dgm:cxn modelId="{04B6A399-63BC-4EC3-B02D-AE81DFA5AC9F}" type="presParOf" srcId="{5B63BA75-7922-49CA-B817-BD44649F43F0}" destId="{C3C7A7DF-7A38-48A9-B380-C11A8815A2ED}" srcOrd="2" destOrd="0" presId="urn:microsoft.com/office/officeart/2005/8/layout/pList1"/>
    <dgm:cxn modelId="{216B1FA0-B3CF-46B2-9224-F5611111C0DC}" type="presParOf" srcId="{C3C7A7DF-7A38-48A9-B380-C11A8815A2ED}" destId="{868A5919-0166-47EE-A30A-3F1C9885F84B}" srcOrd="0" destOrd="0" presId="urn:microsoft.com/office/officeart/2005/8/layout/pList1"/>
    <dgm:cxn modelId="{4111AE1F-1837-4865-BE38-FD3D767D15CD}" type="presParOf" srcId="{C3C7A7DF-7A38-48A9-B380-C11A8815A2ED}" destId="{A81AFD0B-94A7-4225-9557-F8FE20A47313}" srcOrd="1" destOrd="0" presId="urn:microsoft.com/office/officeart/2005/8/layout/pList1"/>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06A5A8-D601-49C2-ADE9-680699E9F40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E327302-BE38-418B-A0B6-D5CE9AF2A13A}">
      <dgm:prSet phldrT="[Text]"/>
      <dgm:spPr/>
      <dgm:t>
        <a:bodyPr/>
        <a:lstStyle/>
        <a:p>
          <a:r>
            <a:rPr lang="en-US" dirty="0"/>
            <a:t>FTC/TDF</a:t>
          </a:r>
        </a:p>
      </dgm:t>
    </dgm:pt>
    <dgm:pt modelId="{C7176F1F-E63F-46D3-809E-0536B430EA20}" type="parTrans" cxnId="{A4F83956-C901-4311-82DC-F6DC2735DBA6}">
      <dgm:prSet/>
      <dgm:spPr/>
      <dgm:t>
        <a:bodyPr/>
        <a:lstStyle/>
        <a:p>
          <a:endParaRPr lang="en-US"/>
        </a:p>
      </dgm:t>
    </dgm:pt>
    <dgm:pt modelId="{6E139EBB-CDBC-4487-A2CC-43A9CBD97AD4}" type="sibTrans" cxnId="{A4F83956-C901-4311-82DC-F6DC2735DBA6}">
      <dgm:prSet/>
      <dgm:spPr/>
      <dgm:t>
        <a:bodyPr/>
        <a:lstStyle/>
        <a:p>
          <a:endParaRPr lang="en-US"/>
        </a:p>
      </dgm:t>
    </dgm:pt>
    <dgm:pt modelId="{FAE6BA79-92AB-42F0-80F8-BF7828FFEF9E}">
      <dgm:prSet phldrT="[Text]"/>
      <dgm:spPr/>
      <dgm:t>
        <a:bodyPr/>
        <a:lstStyle/>
        <a:p>
          <a:r>
            <a:rPr lang="en-US" dirty="0"/>
            <a:t>EXP</a:t>
          </a:r>
        </a:p>
      </dgm:t>
    </dgm:pt>
    <dgm:pt modelId="{63B94143-4AB7-4C19-89AA-8CDCF609691E}" type="parTrans" cxnId="{547D1297-CA6B-4C63-BBF2-747230E2D198}">
      <dgm:prSet/>
      <dgm:spPr/>
      <dgm:t>
        <a:bodyPr/>
        <a:lstStyle/>
        <a:p>
          <a:endParaRPr lang="en-US"/>
        </a:p>
      </dgm:t>
    </dgm:pt>
    <dgm:pt modelId="{6CD16A7E-8E79-4A63-8D45-56147EE98248}" type="sibTrans" cxnId="{547D1297-CA6B-4C63-BBF2-747230E2D198}">
      <dgm:prSet/>
      <dgm:spPr/>
      <dgm:t>
        <a:bodyPr/>
        <a:lstStyle/>
        <a:p>
          <a:endParaRPr lang="en-US"/>
        </a:p>
      </dgm:t>
    </dgm:pt>
    <dgm:pt modelId="{5B63BA75-7922-49CA-B817-BD44649F43F0}" type="pres">
      <dgm:prSet presAssocID="{9D06A5A8-D601-49C2-ADE9-680699E9F404}" presName="Name0" presStyleCnt="0">
        <dgm:presLayoutVars>
          <dgm:dir/>
          <dgm:resizeHandles val="exact"/>
        </dgm:presLayoutVars>
      </dgm:prSet>
      <dgm:spPr/>
    </dgm:pt>
    <dgm:pt modelId="{C9A1F3F5-3D75-4779-9739-C10A8FD77C1E}" type="pres">
      <dgm:prSet presAssocID="{6E327302-BE38-418B-A0B6-D5CE9AF2A13A}" presName="compNode" presStyleCnt="0"/>
      <dgm:spPr/>
    </dgm:pt>
    <dgm:pt modelId="{B7E80FFF-A4F5-4A7B-AC1F-EDC48255E224}" type="pres">
      <dgm:prSet presAssocID="{6E327302-BE38-418B-A0B6-D5CE9AF2A13A}" presName="pictRect" presStyleLbl="node1" presStyleIdx="0" presStyleCnt="2" custScaleY="114556"/>
      <dgm:spPr>
        <a:blipFill rotWithShape="1">
          <a:blip xmlns:r="http://schemas.openxmlformats.org/officeDocument/2006/relationships" r:embed="rId1"/>
          <a:stretch>
            <a:fillRect/>
          </a:stretch>
        </a:blipFill>
      </dgm:spPr>
    </dgm:pt>
    <dgm:pt modelId="{7ABF16CB-134C-41A6-ADAD-683D50A38E21}" type="pres">
      <dgm:prSet presAssocID="{6E327302-BE38-418B-A0B6-D5CE9AF2A13A}" presName="textRect" presStyleLbl="revTx" presStyleIdx="0" presStyleCnt="2">
        <dgm:presLayoutVars>
          <dgm:bulletEnabled val="1"/>
        </dgm:presLayoutVars>
      </dgm:prSet>
      <dgm:spPr/>
    </dgm:pt>
    <dgm:pt modelId="{9ECC5FF1-8247-4EEB-B6C3-0D2335C2345D}" type="pres">
      <dgm:prSet presAssocID="{6E139EBB-CDBC-4487-A2CC-43A9CBD97AD4}" presName="sibTrans" presStyleLbl="sibTrans2D1" presStyleIdx="0" presStyleCnt="0"/>
      <dgm:spPr/>
    </dgm:pt>
    <dgm:pt modelId="{EC4D77C8-FFF3-405A-9DFC-72E0A224B9B7}" type="pres">
      <dgm:prSet presAssocID="{FAE6BA79-92AB-42F0-80F8-BF7828FFEF9E}" presName="compNode" presStyleCnt="0"/>
      <dgm:spPr/>
    </dgm:pt>
    <dgm:pt modelId="{401BC040-C32F-477E-A8E0-37BC2AF11BB5}" type="pres">
      <dgm:prSet presAssocID="{FAE6BA79-92AB-42F0-80F8-BF7828FFEF9E}" presName="pictRect" presStyleLbl="node1" presStyleIdx="1" presStyleCnt="2" custScaleY="117884"/>
      <dgm:spPr>
        <a:blipFill rotWithShape="1">
          <a:blip xmlns:r="http://schemas.openxmlformats.org/officeDocument/2006/relationships" r:embed="rId2"/>
          <a:stretch>
            <a:fillRect/>
          </a:stretch>
        </a:blipFill>
      </dgm:spPr>
    </dgm:pt>
    <dgm:pt modelId="{330DD072-6F55-4B74-BA4C-2F89B802155F}" type="pres">
      <dgm:prSet presAssocID="{FAE6BA79-92AB-42F0-80F8-BF7828FFEF9E}" presName="textRect" presStyleLbl="revTx" presStyleIdx="1" presStyleCnt="2">
        <dgm:presLayoutVars>
          <dgm:bulletEnabled val="1"/>
        </dgm:presLayoutVars>
      </dgm:prSet>
      <dgm:spPr/>
    </dgm:pt>
  </dgm:ptLst>
  <dgm:cxnLst>
    <dgm:cxn modelId="{4B9A760D-C744-4F70-97C3-352EB2E9A04F}" type="presOf" srcId="{FAE6BA79-92AB-42F0-80F8-BF7828FFEF9E}" destId="{330DD072-6F55-4B74-BA4C-2F89B802155F}" srcOrd="0" destOrd="0" presId="urn:microsoft.com/office/officeart/2005/8/layout/pList1"/>
    <dgm:cxn modelId="{6E8E3D4C-84DB-4CD0-940F-59F0FBF02891}" type="presOf" srcId="{9D06A5A8-D601-49C2-ADE9-680699E9F404}" destId="{5B63BA75-7922-49CA-B817-BD44649F43F0}" srcOrd="0" destOrd="0" presId="urn:microsoft.com/office/officeart/2005/8/layout/pList1"/>
    <dgm:cxn modelId="{A4F83956-C901-4311-82DC-F6DC2735DBA6}" srcId="{9D06A5A8-D601-49C2-ADE9-680699E9F404}" destId="{6E327302-BE38-418B-A0B6-D5CE9AF2A13A}" srcOrd="0" destOrd="0" parTransId="{C7176F1F-E63F-46D3-809E-0536B430EA20}" sibTransId="{6E139EBB-CDBC-4487-A2CC-43A9CBD97AD4}"/>
    <dgm:cxn modelId="{E9CB6865-8A75-4C0E-B930-50C7EE6DCB44}" type="presOf" srcId="{6E327302-BE38-418B-A0B6-D5CE9AF2A13A}" destId="{7ABF16CB-134C-41A6-ADAD-683D50A38E21}" srcOrd="0" destOrd="0" presId="urn:microsoft.com/office/officeart/2005/8/layout/pList1"/>
    <dgm:cxn modelId="{547D1297-CA6B-4C63-BBF2-747230E2D198}" srcId="{9D06A5A8-D601-49C2-ADE9-680699E9F404}" destId="{FAE6BA79-92AB-42F0-80F8-BF7828FFEF9E}" srcOrd="1" destOrd="0" parTransId="{63B94143-4AB7-4C19-89AA-8CDCF609691E}" sibTransId="{6CD16A7E-8E79-4A63-8D45-56147EE98248}"/>
    <dgm:cxn modelId="{DCBC91E4-05D7-478C-BBE1-DF9E940C2C6E}" type="presOf" srcId="{6E139EBB-CDBC-4487-A2CC-43A9CBD97AD4}" destId="{9ECC5FF1-8247-4EEB-B6C3-0D2335C2345D}" srcOrd="0" destOrd="0" presId="urn:microsoft.com/office/officeart/2005/8/layout/pList1"/>
    <dgm:cxn modelId="{9E119B9A-19ED-457C-850D-04046497F83D}" type="presParOf" srcId="{5B63BA75-7922-49CA-B817-BD44649F43F0}" destId="{C9A1F3F5-3D75-4779-9739-C10A8FD77C1E}" srcOrd="0" destOrd="0" presId="urn:microsoft.com/office/officeart/2005/8/layout/pList1"/>
    <dgm:cxn modelId="{7FC1C198-0BAE-4B95-8C0F-188E60FEF72F}" type="presParOf" srcId="{C9A1F3F5-3D75-4779-9739-C10A8FD77C1E}" destId="{B7E80FFF-A4F5-4A7B-AC1F-EDC48255E224}" srcOrd="0" destOrd="0" presId="urn:microsoft.com/office/officeart/2005/8/layout/pList1"/>
    <dgm:cxn modelId="{6379C92E-C415-4725-B441-0B19161FE0BF}" type="presParOf" srcId="{C9A1F3F5-3D75-4779-9739-C10A8FD77C1E}" destId="{7ABF16CB-134C-41A6-ADAD-683D50A38E21}" srcOrd="1" destOrd="0" presId="urn:microsoft.com/office/officeart/2005/8/layout/pList1"/>
    <dgm:cxn modelId="{46BF0F16-CEA8-4724-B9FC-A02A1CFB732C}" type="presParOf" srcId="{5B63BA75-7922-49CA-B817-BD44649F43F0}" destId="{9ECC5FF1-8247-4EEB-B6C3-0D2335C2345D}" srcOrd="1" destOrd="0" presId="urn:microsoft.com/office/officeart/2005/8/layout/pList1"/>
    <dgm:cxn modelId="{74B36F10-72DE-47B9-96E1-705BBBD46DBA}" type="presParOf" srcId="{5B63BA75-7922-49CA-B817-BD44649F43F0}" destId="{EC4D77C8-FFF3-405A-9DFC-72E0A224B9B7}" srcOrd="2" destOrd="0" presId="urn:microsoft.com/office/officeart/2005/8/layout/pList1"/>
    <dgm:cxn modelId="{7490A785-8C7C-4E62-A6D6-CBC0C0ABD5C1}" type="presParOf" srcId="{EC4D77C8-FFF3-405A-9DFC-72E0A224B9B7}" destId="{401BC040-C32F-477E-A8E0-37BC2AF11BB5}" srcOrd="0" destOrd="0" presId="urn:microsoft.com/office/officeart/2005/8/layout/pList1"/>
    <dgm:cxn modelId="{313CDD7B-759E-4356-9C91-B094E25F868F}" type="presParOf" srcId="{EC4D77C8-FFF3-405A-9DFC-72E0A224B9B7}" destId="{330DD072-6F55-4B74-BA4C-2F89B802155F}" srcOrd="1" destOrd="0" presId="urn:microsoft.com/office/officeart/2005/8/layout/p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06A5A8-D601-49C2-ADE9-680699E9F40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E327302-BE38-418B-A0B6-D5CE9AF2A13A}">
      <dgm:prSet phldrT="[Text]" custT="1"/>
      <dgm:spPr>
        <a:solidFill>
          <a:srgbClr val="FFFFFF">
            <a:alpha val="49020"/>
          </a:srgbClr>
        </a:solidFill>
      </dgm:spPr>
      <dgm:t>
        <a:bodyPr/>
        <a:lstStyle/>
        <a:p>
          <a:r>
            <a:rPr lang="en-US" sz="2000" dirty="0"/>
            <a:t>Placebo</a:t>
          </a:r>
        </a:p>
      </dgm:t>
    </dgm:pt>
    <dgm:pt modelId="{C7176F1F-E63F-46D3-809E-0536B430EA20}" type="parTrans" cxnId="{A4F83956-C901-4311-82DC-F6DC2735DBA6}">
      <dgm:prSet/>
      <dgm:spPr/>
      <dgm:t>
        <a:bodyPr/>
        <a:lstStyle/>
        <a:p>
          <a:endParaRPr lang="en-US"/>
        </a:p>
      </dgm:t>
    </dgm:pt>
    <dgm:pt modelId="{6E139EBB-CDBC-4487-A2CC-43A9CBD97AD4}" type="sibTrans" cxnId="{A4F83956-C901-4311-82DC-F6DC2735DBA6}">
      <dgm:prSet/>
      <dgm:spPr/>
      <dgm:t>
        <a:bodyPr/>
        <a:lstStyle/>
        <a:p>
          <a:endParaRPr lang="en-US"/>
        </a:p>
      </dgm:t>
    </dgm:pt>
    <dgm:pt modelId="{AC50B2CD-DDE9-4682-9567-B9FB34C29802}">
      <dgm:prSet phldrT="[Text]" custT="1"/>
      <dgm:spPr>
        <a:solidFill>
          <a:srgbClr val="FFFFFF">
            <a:alpha val="50196"/>
          </a:srgbClr>
        </a:solidFill>
      </dgm:spPr>
      <dgm:t>
        <a:bodyPr/>
        <a:lstStyle/>
        <a:p>
          <a:r>
            <a:rPr lang="en-US" sz="2000" dirty="0"/>
            <a:t>EXP</a:t>
          </a:r>
        </a:p>
      </dgm:t>
    </dgm:pt>
    <dgm:pt modelId="{F3F00F5F-17EA-4BE0-8F68-010515681806}" type="parTrans" cxnId="{EA8F26F0-F1EC-47C9-99AE-901639CEEF78}">
      <dgm:prSet/>
      <dgm:spPr/>
      <dgm:t>
        <a:bodyPr/>
        <a:lstStyle/>
        <a:p>
          <a:endParaRPr lang="en-US"/>
        </a:p>
      </dgm:t>
    </dgm:pt>
    <dgm:pt modelId="{BBB5D788-C778-4917-BE53-C2623AAEA0CE}" type="sibTrans" cxnId="{EA8F26F0-F1EC-47C9-99AE-901639CEEF78}">
      <dgm:prSet/>
      <dgm:spPr/>
      <dgm:t>
        <a:bodyPr/>
        <a:lstStyle/>
        <a:p>
          <a:endParaRPr lang="en-US"/>
        </a:p>
      </dgm:t>
    </dgm:pt>
    <dgm:pt modelId="{5B63BA75-7922-49CA-B817-BD44649F43F0}" type="pres">
      <dgm:prSet presAssocID="{9D06A5A8-D601-49C2-ADE9-680699E9F404}" presName="Name0" presStyleCnt="0">
        <dgm:presLayoutVars>
          <dgm:dir/>
          <dgm:resizeHandles val="exact"/>
        </dgm:presLayoutVars>
      </dgm:prSet>
      <dgm:spPr/>
    </dgm:pt>
    <dgm:pt modelId="{C9A1F3F5-3D75-4779-9739-C10A8FD77C1E}" type="pres">
      <dgm:prSet presAssocID="{6E327302-BE38-418B-A0B6-D5CE9AF2A13A}" presName="compNode" presStyleCnt="0"/>
      <dgm:spPr/>
    </dgm:pt>
    <dgm:pt modelId="{B7E80FFF-A4F5-4A7B-AC1F-EDC48255E224}" type="pres">
      <dgm:prSet presAssocID="{6E327302-BE38-418B-A0B6-D5CE9AF2A13A}" presName="pictRect" presStyleLbl="node1" presStyleIdx="0" presStyleCnt="2" custScaleX="100084" custScaleY="130431"/>
      <dgm:spPr>
        <a:blipFill rotWithShape="1">
          <a:blip xmlns:r="http://schemas.openxmlformats.org/officeDocument/2006/relationships" r:embed="rId1"/>
          <a:stretch>
            <a:fillRect/>
          </a:stretch>
        </a:blipFill>
      </dgm:spPr>
    </dgm:pt>
    <dgm:pt modelId="{7ABF16CB-134C-41A6-ADAD-683D50A38E21}" type="pres">
      <dgm:prSet presAssocID="{6E327302-BE38-418B-A0B6-D5CE9AF2A13A}" presName="textRect" presStyleLbl="revTx" presStyleIdx="0" presStyleCnt="2" custScaleY="59685" custLinFactNeighborX="699" custLinFactNeighborY="18904">
        <dgm:presLayoutVars>
          <dgm:bulletEnabled val="1"/>
        </dgm:presLayoutVars>
      </dgm:prSet>
      <dgm:spPr/>
    </dgm:pt>
    <dgm:pt modelId="{9ECC5FF1-8247-4EEB-B6C3-0D2335C2345D}" type="pres">
      <dgm:prSet presAssocID="{6E139EBB-CDBC-4487-A2CC-43A9CBD97AD4}" presName="sibTrans" presStyleLbl="sibTrans2D1" presStyleIdx="0" presStyleCnt="0"/>
      <dgm:spPr/>
    </dgm:pt>
    <dgm:pt modelId="{C3C7A7DF-7A38-48A9-B380-C11A8815A2ED}" type="pres">
      <dgm:prSet presAssocID="{AC50B2CD-DDE9-4682-9567-B9FB34C29802}" presName="compNode" presStyleCnt="0"/>
      <dgm:spPr/>
    </dgm:pt>
    <dgm:pt modelId="{868A5919-0166-47EE-A30A-3F1C9885F84B}" type="pres">
      <dgm:prSet presAssocID="{AC50B2CD-DDE9-4682-9567-B9FB34C29802}" presName="pictRect" presStyleLbl="node1" presStyleIdx="1" presStyleCnt="2" custScaleX="110924" custScaleY="122888"/>
      <dgm:spPr>
        <a:blipFill rotWithShape="1">
          <a:blip xmlns:r="http://schemas.openxmlformats.org/officeDocument/2006/relationships" r:embed="rId1"/>
          <a:stretch>
            <a:fillRect/>
          </a:stretch>
        </a:blipFill>
      </dgm:spPr>
    </dgm:pt>
    <dgm:pt modelId="{A81AFD0B-94A7-4225-9557-F8FE20A47313}" type="pres">
      <dgm:prSet presAssocID="{AC50B2CD-DDE9-4682-9567-B9FB34C29802}" presName="textRect" presStyleLbl="revTx" presStyleIdx="1" presStyleCnt="2" custScaleY="57939" custLinFactNeighborX="-4757" custLinFactNeighborY="21057">
        <dgm:presLayoutVars>
          <dgm:bulletEnabled val="1"/>
        </dgm:presLayoutVars>
      </dgm:prSet>
      <dgm:spPr/>
    </dgm:pt>
  </dgm:ptLst>
  <dgm:cxnLst>
    <dgm:cxn modelId="{821F971A-E736-468E-88DE-BC32660A07DB}" type="presOf" srcId="{AC50B2CD-DDE9-4682-9567-B9FB34C29802}" destId="{A81AFD0B-94A7-4225-9557-F8FE20A47313}" srcOrd="0" destOrd="0" presId="urn:microsoft.com/office/officeart/2005/8/layout/pList1"/>
    <dgm:cxn modelId="{A4F83956-C901-4311-82DC-F6DC2735DBA6}" srcId="{9D06A5A8-D601-49C2-ADE9-680699E9F404}" destId="{6E327302-BE38-418B-A0B6-D5CE9AF2A13A}" srcOrd="0" destOrd="0" parTransId="{C7176F1F-E63F-46D3-809E-0536B430EA20}" sibTransId="{6E139EBB-CDBC-4487-A2CC-43A9CBD97AD4}"/>
    <dgm:cxn modelId="{9CE6346F-9697-4C17-A403-30EED1DF61C0}" type="presOf" srcId="{9D06A5A8-D601-49C2-ADE9-680699E9F404}" destId="{5B63BA75-7922-49CA-B817-BD44649F43F0}" srcOrd="0" destOrd="0" presId="urn:microsoft.com/office/officeart/2005/8/layout/pList1"/>
    <dgm:cxn modelId="{353504A2-5774-4601-A71E-BD600AA85D4B}" type="presOf" srcId="{6E327302-BE38-418B-A0B6-D5CE9AF2A13A}" destId="{7ABF16CB-134C-41A6-ADAD-683D50A38E21}" srcOrd="0" destOrd="0" presId="urn:microsoft.com/office/officeart/2005/8/layout/pList1"/>
    <dgm:cxn modelId="{5263D3AF-58EF-4F36-BFD1-DAB93D004500}" type="presOf" srcId="{6E139EBB-CDBC-4487-A2CC-43A9CBD97AD4}" destId="{9ECC5FF1-8247-4EEB-B6C3-0D2335C2345D}" srcOrd="0" destOrd="0" presId="urn:microsoft.com/office/officeart/2005/8/layout/pList1"/>
    <dgm:cxn modelId="{EA8F26F0-F1EC-47C9-99AE-901639CEEF78}" srcId="{9D06A5A8-D601-49C2-ADE9-680699E9F404}" destId="{AC50B2CD-DDE9-4682-9567-B9FB34C29802}" srcOrd="1" destOrd="0" parTransId="{F3F00F5F-17EA-4BE0-8F68-010515681806}" sibTransId="{BBB5D788-C778-4917-BE53-C2623AAEA0CE}"/>
    <dgm:cxn modelId="{78295B4A-4CF1-481D-AB35-503FC2608152}" type="presParOf" srcId="{5B63BA75-7922-49CA-B817-BD44649F43F0}" destId="{C9A1F3F5-3D75-4779-9739-C10A8FD77C1E}" srcOrd="0" destOrd="0" presId="urn:microsoft.com/office/officeart/2005/8/layout/pList1"/>
    <dgm:cxn modelId="{C08A3C33-7A3A-47EB-B0C5-DDFFDA97BDDF}" type="presParOf" srcId="{C9A1F3F5-3D75-4779-9739-C10A8FD77C1E}" destId="{B7E80FFF-A4F5-4A7B-AC1F-EDC48255E224}" srcOrd="0" destOrd="0" presId="urn:microsoft.com/office/officeart/2005/8/layout/pList1"/>
    <dgm:cxn modelId="{37504D9F-2A07-4826-8CCD-3EBF0587CF14}" type="presParOf" srcId="{C9A1F3F5-3D75-4779-9739-C10A8FD77C1E}" destId="{7ABF16CB-134C-41A6-ADAD-683D50A38E21}" srcOrd="1" destOrd="0" presId="urn:microsoft.com/office/officeart/2005/8/layout/pList1"/>
    <dgm:cxn modelId="{3498C577-23EE-4F8B-AEEB-95FFC1E701BA}" type="presParOf" srcId="{5B63BA75-7922-49CA-B817-BD44649F43F0}" destId="{9ECC5FF1-8247-4EEB-B6C3-0D2335C2345D}" srcOrd="1" destOrd="0" presId="urn:microsoft.com/office/officeart/2005/8/layout/pList1"/>
    <dgm:cxn modelId="{7E71AE51-A215-4EAC-AF56-6C368D1C552F}" type="presParOf" srcId="{5B63BA75-7922-49CA-B817-BD44649F43F0}" destId="{C3C7A7DF-7A38-48A9-B380-C11A8815A2ED}" srcOrd="2" destOrd="0" presId="urn:microsoft.com/office/officeart/2005/8/layout/pList1"/>
    <dgm:cxn modelId="{B45C6962-9C30-4421-A121-76F8AD5F2B95}" type="presParOf" srcId="{C3C7A7DF-7A38-48A9-B380-C11A8815A2ED}" destId="{868A5919-0166-47EE-A30A-3F1C9885F84B}" srcOrd="0" destOrd="0" presId="urn:microsoft.com/office/officeart/2005/8/layout/pList1"/>
    <dgm:cxn modelId="{63C3A656-A628-482F-AECA-2439D0152241}" type="presParOf" srcId="{C3C7A7DF-7A38-48A9-B380-C11A8815A2ED}" destId="{A81AFD0B-94A7-4225-9557-F8FE20A47313}" srcOrd="1" destOrd="0" presId="urn:microsoft.com/office/officeart/2005/8/layout/p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80FFF-A4F5-4A7B-AC1F-EDC48255E224}">
      <dsp:nvSpPr>
        <dsp:cNvPr id="0" name=""/>
        <dsp:cNvSpPr/>
      </dsp:nvSpPr>
      <dsp:spPr>
        <a:xfrm>
          <a:off x="1126" y="95309"/>
          <a:ext cx="1664534" cy="1382131"/>
        </a:xfrm>
        <a:prstGeom prst="round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BF16CB-134C-41A6-ADAD-683D50A38E21}">
      <dsp:nvSpPr>
        <dsp:cNvPr id="0" name=""/>
        <dsp:cNvSpPr/>
      </dsp:nvSpPr>
      <dsp:spPr>
        <a:xfrm>
          <a:off x="1126" y="1359807"/>
          <a:ext cx="1664534" cy="617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en-US" sz="2000" kern="1200" dirty="0">
              <a:latin typeface="Arial Narrow" panose="020B0606020202030204" pitchFamily="34" charset="0"/>
            </a:rPr>
            <a:t>FTC/TDF+ Placebo</a:t>
          </a:r>
        </a:p>
      </dsp:txBody>
      <dsp:txXfrm>
        <a:off x="1126" y="1359807"/>
        <a:ext cx="1664534" cy="617542"/>
      </dsp:txXfrm>
    </dsp:sp>
    <dsp:sp modelId="{868A5919-0166-47EE-A30A-3F1C9885F84B}">
      <dsp:nvSpPr>
        <dsp:cNvPr id="0" name=""/>
        <dsp:cNvSpPr/>
      </dsp:nvSpPr>
      <dsp:spPr>
        <a:xfrm>
          <a:off x="1832184" y="95309"/>
          <a:ext cx="1664534" cy="1382131"/>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1AFD0B-94A7-4225-9557-F8FE20A47313}">
      <dsp:nvSpPr>
        <dsp:cNvPr id="0" name=""/>
        <dsp:cNvSpPr/>
      </dsp:nvSpPr>
      <dsp:spPr>
        <a:xfrm>
          <a:off x="1832184" y="1359807"/>
          <a:ext cx="1664534" cy="617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en-US" sz="2000" kern="1200" dirty="0">
              <a:latin typeface="Arial Narrow" panose="020B0606020202030204" pitchFamily="34" charset="0"/>
            </a:rPr>
            <a:t>FTC/TDF + EXP</a:t>
          </a:r>
        </a:p>
      </dsp:txBody>
      <dsp:txXfrm>
        <a:off x="1832184" y="1359807"/>
        <a:ext cx="1664534" cy="6175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80FFF-A4F5-4A7B-AC1F-EDC48255E224}">
      <dsp:nvSpPr>
        <dsp:cNvPr id="0" name=""/>
        <dsp:cNvSpPr/>
      </dsp:nvSpPr>
      <dsp:spPr>
        <a:xfrm>
          <a:off x="1130" y="108900"/>
          <a:ext cx="1670823" cy="1318765"/>
        </a:xfrm>
        <a:prstGeom prst="round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BF16CB-134C-41A6-ADAD-683D50A38E21}">
      <dsp:nvSpPr>
        <dsp:cNvPr id="0" name=""/>
        <dsp:cNvSpPr/>
      </dsp:nvSpPr>
      <dsp:spPr>
        <a:xfrm>
          <a:off x="1130" y="1343881"/>
          <a:ext cx="1670823" cy="619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248" tIns="206248" rIns="206248" bIns="0" numCol="1" spcCol="1270" anchor="t" anchorCtr="0">
          <a:noAutofit/>
        </a:bodyPr>
        <a:lstStyle/>
        <a:p>
          <a:pPr marL="0" lvl="0" indent="0" algn="ctr" defTabSz="1289050">
            <a:lnSpc>
              <a:spcPct val="90000"/>
            </a:lnSpc>
            <a:spcBef>
              <a:spcPct val="0"/>
            </a:spcBef>
            <a:spcAft>
              <a:spcPct val="35000"/>
            </a:spcAft>
            <a:buNone/>
          </a:pPr>
          <a:r>
            <a:rPr lang="en-US" sz="2900" kern="1200" dirty="0"/>
            <a:t>FTC/TDF</a:t>
          </a:r>
        </a:p>
      </dsp:txBody>
      <dsp:txXfrm>
        <a:off x="1130" y="1343881"/>
        <a:ext cx="1670823" cy="619875"/>
      </dsp:txXfrm>
    </dsp:sp>
    <dsp:sp modelId="{401BC040-C32F-477E-A8E0-37BC2AF11BB5}">
      <dsp:nvSpPr>
        <dsp:cNvPr id="0" name=""/>
        <dsp:cNvSpPr/>
      </dsp:nvSpPr>
      <dsp:spPr>
        <a:xfrm>
          <a:off x="1839106" y="99322"/>
          <a:ext cx="1670823" cy="1357077"/>
        </a:xfrm>
        <a:prstGeom prst="round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0DD072-6F55-4B74-BA4C-2F89B802155F}">
      <dsp:nvSpPr>
        <dsp:cNvPr id="0" name=""/>
        <dsp:cNvSpPr/>
      </dsp:nvSpPr>
      <dsp:spPr>
        <a:xfrm>
          <a:off x="1839106" y="1353459"/>
          <a:ext cx="1670823" cy="619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248" tIns="206248" rIns="206248" bIns="0" numCol="1" spcCol="1270" anchor="t" anchorCtr="0">
          <a:noAutofit/>
        </a:bodyPr>
        <a:lstStyle/>
        <a:p>
          <a:pPr marL="0" lvl="0" indent="0" algn="ctr" defTabSz="1289050">
            <a:lnSpc>
              <a:spcPct val="90000"/>
            </a:lnSpc>
            <a:spcBef>
              <a:spcPct val="0"/>
            </a:spcBef>
            <a:spcAft>
              <a:spcPct val="35000"/>
            </a:spcAft>
            <a:buNone/>
          </a:pPr>
          <a:r>
            <a:rPr lang="en-US" sz="2900" kern="1200" dirty="0"/>
            <a:t>EXP</a:t>
          </a:r>
        </a:p>
      </dsp:txBody>
      <dsp:txXfrm>
        <a:off x="1839106" y="1353459"/>
        <a:ext cx="1670823" cy="6198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80FFF-A4F5-4A7B-AC1F-EDC48255E224}">
      <dsp:nvSpPr>
        <dsp:cNvPr id="0" name=""/>
        <dsp:cNvSpPr/>
      </dsp:nvSpPr>
      <dsp:spPr>
        <a:xfrm>
          <a:off x="66" y="174480"/>
          <a:ext cx="1582627" cy="1421065"/>
        </a:xfrm>
        <a:prstGeom prst="round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BF16CB-134C-41A6-ADAD-683D50A38E21}">
      <dsp:nvSpPr>
        <dsp:cNvPr id="0" name=""/>
        <dsp:cNvSpPr/>
      </dsp:nvSpPr>
      <dsp:spPr>
        <a:xfrm>
          <a:off x="11783" y="1658930"/>
          <a:ext cx="1581299" cy="350149"/>
        </a:xfrm>
        <a:prstGeom prst="rect">
          <a:avLst/>
        </a:prstGeom>
        <a:solidFill>
          <a:srgbClr val="FFFFFF">
            <a:alpha val="49020"/>
          </a:srgbClr>
        </a:solid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en-US" sz="2000" kern="1200" dirty="0"/>
            <a:t>Placebo</a:t>
          </a:r>
        </a:p>
      </dsp:txBody>
      <dsp:txXfrm>
        <a:off x="11783" y="1658930"/>
        <a:ext cx="1581299" cy="350149"/>
      </dsp:txXfrm>
    </dsp:sp>
    <dsp:sp modelId="{868A5919-0166-47EE-A30A-3F1C9885F84B}">
      <dsp:nvSpPr>
        <dsp:cNvPr id="0" name=""/>
        <dsp:cNvSpPr/>
      </dsp:nvSpPr>
      <dsp:spPr>
        <a:xfrm>
          <a:off x="1740890" y="197587"/>
          <a:ext cx="1754040" cy="1338883"/>
        </a:xfrm>
        <a:prstGeom prst="round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1AFD0B-94A7-4225-9557-F8FE20A47313}">
      <dsp:nvSpPr>
        <dsp:cNvPr id="0" name=""/>
        <dsp:cNvSpPr/>
      </dsp:nvSpPr>
      <dsp:spPr>
        <a:xfrm>
          <a:off x="1752038" y="1658698"/>
          <a:ext cx="1581299" cy="339906"/>
        </a:xfrm>
        <a:prstGeom prst="rect">
          <a:avLst/>
        </a:prstGeom>
        <a:solidFill>
          <a:srgbClr val="FFFFFF">
            <a:alpha val="50196"/>
          </a:srgbClr>
        </a:solid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en-US" sz="2000" kern="1200" dirty="0"/>
            <a:t>EXP</a:t>
          </a:r>
        </a:p>
      </dsp:txBody>
      <dsp:txXfrm>
        <a:off x="1752038" y="1658698"/>
        <a:ext cx="1581299" cy="339906"/>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9-23T10:32:38.315"/>
    </inkml:context>
    <inkml:brush xml:id="br0">
      <inkml:brushProperty name="width" value="0.1" units="cm"/>
      <inkml:brushProperty name="height" value="0.1" units="cm"/>
      <inkml:brushProperty name="color" value="#FEFF37"/>
    </inkml:brush>
  </inkml:definitions>
  <inkml:trace contextRef="#ctx0" brushRef="#br0">1 0 24575,'34'0'0,"6"0"0,1 0 0,4 0 0,-7 0 0,1 0 0,33 0 0,-14 0 0,12 0 0,3 0 0,9 0 0,3 0 0,2 0-976,4 0 0,1 0 0,-2 0 976,-5 0 0,-1 0 0,-13 0 0,27 0 0,-47 0 0,1 0 0,7 0 0,1 0 0,-11 0 0,3 0 0,28 0 0,-1 0 0,6 0 0,-25 0 0,-2 0 0,7 0 0,28 0 0,-27 0 0,-5 0 0,-1 0 0,-8 0 0,34 0 0,-81 0 0,7 0 0,-18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9-23T10:32:40.238"/>
    </inkml:context>
    <inkml:brush xml:id="br0">
      <inkml:brushProperty name="width" value="0.1" units="cm"/>
      <inkml:brushProperty name="height" value="0.1" units="cm"/>
      <inkml:brushProperty name="color" value="#FEFF37"/>
    </inkml:brush>
  </inkml:definitions>
  <inkml:trace contextRef="#ctx0" brushRef="#br0">0 31 24575,'79'0'0,"-28"0"0,3 0 0,10 0 0,3 0-1446,4 0 1,1 0 1445,1 0 0,-2 0 0,-14 0 0,1 0 0,18 0 0,5 0 0,18 0 0,1 0-981,-19 0 0,2 0 981,-9 0 0,4 0 0,-3 0 0,11 0 0,-4 0 0,-6 0 0,1 0 46,6 0 1,-3 0-47,-23 0 0,-4 0-162,1 0 1,-1 0 161,39 0 0,-14 0 0,-4 0 1217,-24 0-1217,-3 0 2245,-20 0-2245,7 0 1200,-16 0-1200,7 0 421,-10 0-421,0 0 0,-6 6 0,-3 2 0,-6-1 0,0-1 0</inkml:trace>
  <inkml:trace contextRef="#ctx0" brushRef="#br0" timeOffset="1312">3812 0 24575,'93'0'0,"-35"0"0,2 0 0,13 0 0,2 0-1858,8 0 0,0 0 1858,-4 0 0,8 0 0,-6 0 0,13 0 0,2 0 0,-9 0 0,-7 0 0,-6 0 0,6 0-664,13 0 1,8 0 0,0 0 0,-12 0 663,10 0 0,-9 0 0,-5 0 0,-3 0-281,-3 0 0,-5 0 281,-16 0 0,-3 0 0,1 0 0,-4 0 0,13 0 1426,14 0-1426,-45 0 2940,34 0-2940,-39 0 641,18 0 0,-25 0 0,-1 0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2T17:35:52.551"/>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0 941,'25'-5,"-4"4,-9-4,-3 5,-1 0,0 0,-3 0,3 0,-3 0,1 0,0 0,0 0,-1 0,1 0,0 0,0 0,1 0,-1 0,2 0,-3 0,4 0,-4 0,4 0,-2 0,4 0,-3 0,4 0,-3 0,-1 0,2 0,-1 0,6 0,8-6,3-2,9-5,-8-5,0 4,-5-8,-3 14,-3-7,-5 11,-5-1,0 1,0 4,2 0,0 0,-1 0,0 0,-4 0,11 0,-8 0,11 0,-5 0,-2 0,0 0,-6 0,2 0,2 0,-1 0,1 0,3-5,-4 0,5-1,-5-5,1 9,-2-5,-2 7,3-7,-2 6,0-9,1 3,-2-2,1-1,1-1,-2 6,1-8,-1 8,0-9,2 2,3-12,-1 9,5-10,-7 12,2 2,-2 0,-1 10,3-10,-4 9,2-5,2 3,-2 3,5-7,-5 7,1-3,-2 4,4-4,0 4,1-7,0 6,-4-3,2 4,-1-7,-3 5,3-9,-4 7,4-4,-3-2,0-3,1 0,9-7,1-3,9-3,-2-7,-3 3,-3 6,-6 4,2 10,-6 2,14 2,-4-8,6 12,-4-13,-3 13,-1-11,-2 11,-3-6,-2 8,0 0,5-5,2 3,4-12,-2 6,0-7,-3 5,-2 0,-3 1,-4 5,2 0,9-7,-2-2,8-5,-6-2,-1 9,-2-4,-3 6,-1 4,-3-2,0 6,-1-2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2T17:35:52.552"/>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0 515,'33'-2,"-7"1,-9-1,-6 2,0-2,2 1,-5-1,9 2,-3-3,3 3,1-3,-1 3,1 0,3-3,-3 3,17-7,-6 3,7-3,-1 0,-8-3,3 3,-8 0,-4 2,-4 2,-1 0,-2 1,6 2,-3-5,3 3,1-3,-7 5,2 0,-5 0,9 0,-2 0,6 0,1 0,-4-2,3-4,-3-1,-1 1,-5 2,-2 3,2-3,-3 3,10-4,-8 4,0-1,-2-1,-2 1,7-3,-6 0,3 0,-4 1,2 1,-2-5,4 5,-3-8,10-2,1 0,5-3,-3 4,-4 0,-2 3,-2 1,0 3,6-1,3 0,4-1,0 0,4 1,-7-1,3 1,-12 3,-1-2,-2 4,21-13,-5 5,1-2,1-2,9-3,14-7,-20 8,4-3,-10 5,-8 4,0 0,-8 6,0-1,7 0,-5-1,6 1,-8 2,0 0,0 1,0-1,3 2,-2 0,2 0,-3 0,0 0,1 0,-2 0,1 0,-1 0,2 0,-2 0,2 0,-2 0,0 0,2 2,-1-1,0 1,1-2,3 0,-3 0,3 0,-8 0,3 0,2 0,3 0,1 0,2 0,-6-2,2-1,-5 0,1-1,0 3,0-1,2 0,-2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9-23T03:04:07.104"/>
    </inkml:context>
    <inkml:brush xml:id="br0">
      <inkml:brushProperty name="width" value="0.1" units="cm"/>
      <inkml:brushProperty name="height" value="0.1" units="cm"/>
      <inkml:brushProperty name="color" value="#930C16"/>
    </inkml:brush>
  </inkml:definitions>
  <inkml:trace contextRef="#ctx0" brushRef="#br0">0 536 24575,'33'0'0,"11"7"0,0 7 0,15 2 0,-7 12 0,9-4 0,11 8 0,2-8 0,11 1 0,-11-2 0,8-5 0,-8 5 0,11-6 0,0-7-422,-1 5 422,1-14 0,0 7 0,-11-8 0,-2 0 0,-11 7 0,-9-6 0,8 6 0,-17-7 0,16 0 0,-6 7 422,8-5-422,-9 5 0,7-1 0,-6 3 0,8 0 0,-8 3 0,6-3 0,-16-2 0,16 7 0,-6-12 0,-1 5 0,7-7 0,-7 0 0,10 0 0,-10 0 0,7 0 0,-6 0 0,8 0 0,1 0 0,-1 0 0,11 0 0,2 0 0,11 0 0,-11 0 0,8 0 0,-18 0 0,8 0 0,-11 0 0,0 0 0,1 6 0,-1-4 0,11 5 0,14-7-918,14 0 918,-45 0 0,1 0 0,43 0 0,-45 1 0,0-2 0,46-7 0,-1-2 0,-2-8-225,-23 9 225,-2-6 0,16 0 0,-20-2 0,21-6 0,-5 6 0,5-8 0,0 6 0,5-15 0,-20 16 0,10-6 0,-9 7 0,-4 1 0,-10 7 0,-8-4 0,6 5 0,-15 0 908,15-6-908,-7 6 235,1-7-235,6-7 0,-7 5 0,1-4 0,-3 6 0,-9 8 0,0-6 0,-7 12 0,5-11 0,-5 4 0,7-6 0,0 6 0,10-5 0,-8 6 0,16-9 0,12 2 0,-22 5 0,18-4 0,-33 11 0,-1-4 0,7 6 0,-14-5 0,13 3 0,4-3 0,0-1 0,7 4 0,-8-4 0,-1 6 0,-7 0 0,-3 0 0,-6 0 0,-7 0 0,4 0 0,-10 0 0,5 0 0,-7 0 0,7 0 0,1 0 0,6 0 0,8-6 0,2 5 0,7-6 0,0 7 0,-7-5 0,5 4 0,-8-5 0,-4 6 0,-6 0 0,-10 0 0,-1 0 0,1 0 0,-1-4 0,23-4 0,-4-5 0,22 5 0,-10-4 0,0 4 0,-7 0 0,-2 2 0,-14 6 0,4-5 0,-10 4 0,5-5 0,-7 6 0,-8 0 0,-9 0 0,-4 0 0,-5 0 0,6 0 0,-7 0 0,5 0 0,-11 0 0,12 0 0,-6 0 0,0 0 0,-1 0 0,-14 0 0,6 0 0,-6 0 0,0 0 0,5-5 0,-4 3 0,6-9 0,7 5 0,-5 0 0,5-5 0,-6 5 0,-1-7 0,-7-6 0,-2 5 0,-7-6 0,0 6 0,-1 0 0,8 1 0,4 1 0,12 5 0,2-2 0,6 7 0,-5-7 0,3 8 0,-9-9 0,9 8 0,-5-8 0,6 9 0,5-9 0,-3 9 0,12-4 0,2 5 0,6 0 0,-1 5 0,-1-4 0,-3 9 0,5-9 0,-1 8 0,7-3 0,1 6 0,6-6 0,8 6 0,1-4 0,1 4 0,5 2 0,-19-2 0,11 0 0,-13-6 0,0 4 0,-2-9 0,-5 9 0,-1-9 0,1 4 0,6 0 0,1-4 0,6 10 0,8-4 0,-6 0 0,6 5 0,-8-11 0,-6 5 0,-2-6 0,-5 0 0,-1 0 0,1 0 0,-1 0 0,0 0 0,0 0 0,1 0 0,5 0 0,-4 0 0,5 0 0,-7 0 0,1 4 0,-6 1 0,0 4 0,-5 1 0,-5-1 0,4 1 0,-8-5 0,8 4 0,-8-8 0,8 8 0,-9-7 0,5 7 0,-6-4 0,1 6 0,-1-1 0,1 0 0,-1 1 0,1-1 0,0-5 0,-1 4 0,1-3 0,-1 0 0,5 3 0,-3-3 0,3 5 0,-5-1 0,-6 7 0,-1-4 0,-1 10 0,-4-10 0,9 10 0,-3-10 0,6 3 0,-13 2 0,2 8 0,-10-4 0,6 9 0,7-12 0,-4 0 0,10-3 0,-4-4 0,7-2 0,4 1 0,-4-1 0,9 0 0,-8-4 0,7 2 0,-13-1 0,1 9 0,-10 3 0,6-1 0,-5 5 0,11-11 0,-5 5 0,6-7 0,1 1 0,4-1 0,1 1 0,5-9 0,0-14 0,0-15 0,0 7 0,0 2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2T17:20:51.56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0 941,'67'-5,"-10"4,-23-4,-11 5,-1 0,0 0,-8 0,7 0,-9 0,5 0,-1 0,0 0,-1 0,0 0,3 0,-3 0,4 0,-4 0,7 0,-8 0,12 0,-12 0,8 0,-2 0,8 0,-5 0,10 0,-10 0,1 0,3 0,-4 0,19 0,20-6,8-2,25-5,-24-5,5 4,-18-8,-7 14,-8-7,-14 11,-11-1,-2 1,-1 4,8 0,-2 0,-3 0,1 0,-10 0,28 0,-19 0,28 0,-15 0,-4 0,0 0,-15 0,5 0,5 0,-4 0,4 0,6-5,-9 0,15-1,-17-5,5 9,-5-5,-5 7,6-7,-5 6,2-9,0 3,-4-2,4-1,-1-1,-3 6,3-8,-3 8,1-9,2 2,12-12,-6 9,15-10,-17 12,4 2,-5 0,-5 10,10-10,-12 9,8-5,3 3,-6 3,16-7,-17 7,7-3,-8 4,12-4,-1 4,2-7,1 6,-9-3,4 4,-5-7,-5 5,7-9,-10 7,9-4,-7-2,0-3,1 0,27-7,0-3,27-3,-7-7,-6 3,-10 6,-15 4,4 10,-17 2,40 2,-13-8,17 12,-10-13,-7 13,-5-11,-3 11,-11-6,-5 8,3 0,11-5,6 3,11-12,-7 6,1-7,-7 5,-7 0,-7 1,-10 5,4 0,23-7,-4-2,22-5,-14-2,-7 9,-2-4,-11 6,-1 4,-9-2,1 6,-2-2</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2T17:21:10.083"/>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0 839,'54'-4,"-11"3,-16-3,-9 4,-1-4,4 4,-7-4,13 4,-4-4,6 3,-1-3,0 4,1 0,5-5,-4 4,26-10,-9 5,13-6,-4 0,-12-3,5 3,-13 1,-6 3,-8 3,0 0,-5 1,11 4,-5-8,5 6,0-7,-9 9,2 0,-8 0,15 0,-4 0,11 0,0 0,-6-4,6-5,-7-2,1 2,-10 1,-3 7,4-6,-5 6,15-8,-12 8,0-3,-3 0,-3 0,11-4,-10 0,5 1,-8-1,5 4,-3-9,6 7,-6-12,18-3,2 1,6-7,-4 7,-6 1,-4 5,-2 1,-1 4,9-1,6 0,6 0,0-1,8 0,-13 1,5-1,-19 6,-1-3,-5 7,35-21,-8 7,2-5,1 0,16-5,20-14,-30 15,5-5,-16 8,-11 6,-3 0,-11 11,-1-4,12 3,-8-4,8 3,-11 3,-1-1,0 3,0-3,5 4,-3 0,4 0,-5 0,-1 0,1 0,-1 0,-1 0,0 0,2 0,-1 0,1 0,-2 0,-1 0,5 4,-2-3,-2 2,4-3,3 0,-4 0,6 0,-16 0,8 0,2 0,5 0,0 0,4 0,-9-3,4-2,-9 0,1-2,1 6,0-2,3 0,-4-1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9-23T03:03:54.090"/>
    </inkml:context>
    <inkml:brush xml:id="br0">
      <inkml:brushProperty name="width" value="0.1" units="cm"/>
      <inkml:brushProperty name="height" value="0.1" units="cm"/>
      <inkml:brushProperty name="color" value="#930C16"/>
    </inkml:brush>
  </inkml:definitions>
  <inkml:trace contextRef="#ctx0" brushRef="#br0">1 1370 24575,'21'0'0,"8"0"0,4 0 0,1 0 0,5 0 0,-13 0 0,13 0 0,-13 0 0,6 0 0,0 0 0,-6 0 0,13 0 0,-5 0 0,7 0 0,0 0 0,1 0 0,-9 0 0,7 0 0,-7 0 0,9-6 0,-9 4 0,-1-4 0,-8 6 0,0-5 0,-6 3 0,5-3 0,-5 5 0,6-5 0,1 3 0,-1-3 0,0 5 0,0-6 0,0 5 0,-6-5 0,5 6 0,-5-5 0,0 4 0,5-5 0,-5 1 0,6 3 0,0-8 0,0 8 0,8-9 0,-6 9 0,6-4 0,-8 6 0,0-5 0,8 3 0,2-9 0,7 3 0,0-6 0,0 0 0,0 1 0,1-1 0,-9 6 0,-1-4 0,-14 11 0,5-4 0,-11 5 0,11-6 0,-5 5 0,6-10 0,0 10 0,8-11 0,-6 11 0,13-12 0,-5 12 0,-1-11 0,18 11 0,-23-10 0,22 3 0,-16-5 0,7-1 0,1 1 0,-1-7 0,0 4 0,9 3 0,-14 1 0,12 5 0,-14-7 0,0 7 0,5-5 0,-5 4 0,7-12 0,9-3 0,-6-5 0,6 5 0,0-4 0,-14 12 0,12-7 0,-22 10 0,6 5 0,-8-4 0,0 4 0,1 0 0,6-5 0,3 5 0,0-6 0,5-1 0,-6 1 0,27-1 0,-22 6 0,12-3 0,-26 10 0,1-10 0,-1 9 0,7-9 0,-4 4 0,12-13 0,-13 6 0,13-6 0,-13 2 0,14 4 0,-14-4 0,13 10 0,-13-3 0,13 4 0,-5-6 0,16-9 0,3 6 0,8-13 0,-9 12 0,-1-10 0,-10 18 0,-14-8 0,4 15 0,-19-7 0,4 8 0,-5-4 0,-1 5 0,0 0 0,1-5 0,-1 4 0,0-8 0,1 7 0,-1-2 0,0 4 0,0 0 0,0-5 0,0 4 0,0-4 0,1 5 0,-1-5 0,1 4 0,-1-4 0,-8 5 0,-12 0 0,-2 0 0,-14 0 0,14 0 0,-5 0 0,7-4 0,-7 2 0,5-7 0,-11 2 0,5-4 0,-7 4 0,1-4 0,0 4 0,-8-6 0,6 1 0,-6-1 0,7 1 0,1-1 0,0 1 0,5 5 0,3-3 0,5 9 0,0-9 0,0 9 0,1-3 0,0 4 0,-7-6 0,-1-1 0,0 0 0,-5-3 0,11 3 0,-11-5 0,11 6 0,-5 1 0,7 0 0,0 4 0,-5-4 0,3 5 0,-3-5 0,4 4 0,5-8 0,-3 7 0,3-2 0,0-1 0,6 4 0,5-3 0,5 4 0,0 0 0,0 0 0,0 0 0,6 5 0,2 2 0,7 5 0,-1 0 0,8 1 0,-12-2 0,10 2 0,-12-2 0,0 1 0,5 0 0,-11-1 0,4 0 0,1 0 0,-5 0 0,5 0 0,-1 6 0,2-5 0,1 11 0,-2-10 0,0 4 0,-4 0 0,4-4 0,-6 3 0,0-5 0,-1-1 0,1 1 0,-1-1 0,1 1 0,-1-1 0,1 1 0,-1-1 0,1 1 0,-1 0 0,1-1 0,-1-4 0,1 3 0,-1-8 0,-4 9 0,4-9 0,-5 3 0,5-4 0,0 0 0,1 0 0,-1 0 0,1 0 0,0 0 0,-1 0 0,1 0 0,-1 0 0,-8-4 0,-3-2 0,-8 1 0,3-4 0,-3 3 0,7-5 0,-7 1 0,8-1 0,-4 0 0,0 1 0,4-1 0,-4 1 0,1 5 0,3 4 0,-3 7 0,4 4 0,0 0 0,0 1 0,0-1 0,-11 2 0,8-2 0,-7 15 0,4-5 0,-1 12 0,-5-8 0,5 0 0,-4 1 0,10-7 0,-10 4 0,4 4 0,-6 0 0,0 13 0,0-13 0,-5 6 0,4-8 0,-4 8 0,0-6 0,4 6 0,-4-8 0,7-6 0,4-1 0,-2-7 0,7 1 0,-2-1 0,4 0 0,-5-4 0,4 2 0,-3-3 0,4 5 0,0-1 0,0 1 0,0 0 0,0-9 0,0 2 0,0-7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925E5-1602-D144-87B9-DBF8522B36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F991D3-8E4D-464B-8822-D67C02DA88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AA49DB8-9F74-0F45-9A56-565A225D5486}"/>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5" name="Footer Placeholder 4">
            <a:extLst>
              <a:ext uri="{FF2B5EF4-FFF2-40B4-BE49-F238E27FC236}">
                <a16:creationId xmlns:a16="http://schemas.microsoft.com/office/drawing/2014/main" id="{361F2E74-2F44-4B44-85BB-7B85AEFC2B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1252D5-EF01-134C-BEED-FD8ACDB8C064}"/>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172403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307B2-3E96-3A45-941B-E2C6CBA496F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B28A8D-9610-FC4D-B168-C7FFB9CCEC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287F4E-D8AA-C245-B7B5-DC5C201DD988}"/>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5" name="Footer Placeholder 4">
            <a:extLst>
              <a:ext uri="{FF2B5EF4-FFF2-40B4-BE49-F238E27FC236}">
                <a16:creationId xmlns:a16="http://schemas.microsoft.com/office/drawing/2014/main" id="{02A40B9F-859E-9944-8E79-F3677EEEA9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EDF9D4-DDE6-9A44-AADA-9F82A9315B87}"/>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2169220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129ED5-0BBA-6944-B790-70E01337A96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80F3427-B773-A04B-9828-02D55CCB0C1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8CB130-A9BC-134F-8AC6-3C0C7B3EBF97}"/>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5" name="Footer Placeholder 4">
            <a:extLst>
              <a:ext uri="{FF2B5EF4-FFF2-40B4-BE49-F238E27FC236}">
                <a16:creationId xmlns:a16="http://schemas.microsoft.com/office/drawing/2014/main" id="{C584FF51-2A95-2C46-AF79-8CABC6CBEA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BBC3CE-F468-8B42-AFE4-4D9A01E40197}"/>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86152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35C49-EFC3-1446-9102-6335DEC1DD94}"/>
              </a:ext>
            </a:extLst>
          </p:cNvPr>
          <p:cNvSpPr>
            <a:spLocks noGrp="1"/>
          </p:cNvSpPr>
          <p:nvPr>
            <p:ph type="title"/>
          </p:nvPr>
        </p:nvSpPr>
        <p:spPr>
          <a:xfrm>
            <a:off x="1636296" y="365126"/>
            <a:ext cx="9717504" cy="1070846"/>
          </a:xfrm>
        </p:spPr>
        <p:txBody>
          <a:bodyPr/>
          <a:lstStyle/>
          <a:p>
            <a:endParaRPr lang="en-US" dirty="0"/>
          </a:p>
        </p:txBody>
      </p:sp>
      <p:sp>
        <p:nvSpPr>
          <p:cNvPr id="3" name="Content Placeholder 2">
            <a:extLst>
              <a:ext uri="{FF2B5EF4-FFF2-40B4-BE49-F238E27FC236}">
                <a16:creationId xmlns:a16="http://schemas.microsoft.com/office/drawing/2014/main" id="{D0220769-D148-F84B-A9CB-F80C0E78359F}"/>
              </a:ext>
            </a:extLst>
          </p:cNvPr>
          <p:cNvSpPr>
            <a:spLocks noGrp="1"/>
          </p:cNvSpPr>
          <p:nvPr>
            <p:ph idx="1"/>
          </p:nvPr>
        </p:nvSpPr>
        <p:spPr>
          <a:xfrm>
            <a:off x="1659199" y="1716505"/>
            <a:ext cx="9717504" cy="4112795"/>
          </a:xfrm>
        </p:spPr>
        <p:txBody>
          <a:bodyPr>
            <a:normAutofit/>
          </a:bodyPr>
          <a:lstStyle>
            <a:lvl1pPr marL="285750" indent="-285750">
              <a:buFont typeface="Arial" panose="020B0604020202020204" pitchFamily="34" charset="0"/>
              <a:buChar char="•"/>
              <a:defRPr sz="1800"/>
            </a:lvl1pPr>
          </a:lstStyle>
          <a:p>
            <a:pPr lvl="0"/>
            <a:endParaRPr lang="en-US" dirty="0"/>
          </a:p>
        </p:txBody>
      </p:sp>
      <p:sp>
        <p:nvSpPr>
          <p:cNvPr id="4" name="Date Placeholder 3">
            <a:extLst>
              <a:ext uri="{FF2B5EF4-FFF2-40B4-BE49-F238E27FC236}">
                <a16:creationId xmlns:a16="http://schemas.microsoft.com/office/drawing/2014/main" id="{DE3F14E6-7317-2647-AAB1-2D6A358AA06A}"/>
              </a:ext>
            </a:extLst>
          </p:cNvPr>
          <p:cNvSpPr>
            <a:spLocks noGrp="1"/>
          </p:cNvSpPr>
          <p:nvPr>
            <p:ph type="dt" sz="half" idx="10"/>
          </p:nvPr>
        </p:nvSpPr>
        <p:spPr>
          <a:xfrm>
            <a:off x="2387600" y="6364218"/>
            <a:ext cx="2045252" cy="365125"/>
          </a:xfrm>
        </p:spPr>
        <p:txBody>
          <a:bodyPr/>
          <a:lstStyle/>
          <a:p>
            <a:fld id="{229E98FF-7465-9E4E-935C-31BAA7CDA80B}" type="datetimeFigureOut">
              <a:rPr lang="en-US" smtClean="0"/>
              <a:t>7/14/20</a:t>
            </a:fld>
            <a:endParaRPr lang="en-US" dirty="0"/>
          </a:p>
        </p:txBody>
      </p:sp>
      <p:sp>
        <p:nvSpPr>
          <p:cNvPr id="6" name="Slide Number Placeholder 5">
            <a:extLst>
              <a:ext uri="{FF2B5EF4-FFF2-40B4-BE49-F238E27FC236}">
                <a16:creationId xmlns:a16="http://schemas.microsoft.com/office/drawing/2014/main" id="{D9049205-DC9D-084A-B8ED-CAA9AF5F9F61}"/>
              </a:ext>
            </a:extLst>
          </p:cNvPr>
          <p:cNvSpPr>
            <a:spLocks noGrp="1"/>
          </p:cNvSpPr>
          <p:nvPr>
            <p:ph type="sldNum" sz="quarter" idx="12"/>
          </p:nvPr>
        </p:nvSpPr>
        <p:spPr/>
        <p:txBody>
          <a:bodyPr/>
          <a:lstStyle/>
          <a:p>
            <a:fld id="{E20788D7-F22F-2443-B108-05916056E7B4}" type="slidenum">
              <a:rPr lang="en-US" smtClean="0"/>
              <a:t>‹#›</a:t>
            </a:fld>
            <a:endParaRPr lang="en-US"/>
          </a:p>
        </p:txBody>
      </p:sp>
      <p:sp>
        <p:nvSpPr>
          <p:cNvPr id="8" name="Rectangle 7">
            <a:extLst>
              <a:ext uri="{FF2B5EF4-FFF2-40B4-BE49-F238E27FC236}">
                <a16:creationId xmlns:a16="http://schemas.microsoft.com/office/drawing/2014/main" id="{90E30AE0-1449-1D42-B19F-00AC7860FC33}"/>
              </a:ext>
            </a:extLst>
          </p:cNvPr>
          <p:cNvSpPr/>
          <p:nvPr/>
        </p:nvSpPr>
        <p:spPr>
          <a:xfrm>
            <a:off x="0" y="0"/>
            <a:ext cx="1342417" cy="6858000"/>
          </a:xfrm>
          <a:prstGeom prst="rect">
            <a:avLst/>
          </a:prstGeom>
          <a:solidFill>
            <a:srgbClr val="AE17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BD7A013E-873A-484E-AA3D-FB473FAAA7AB}"/>
              </a:ext>
            </a:extLst>
          </p:cNvPr>
          <p:cNvPicPr>
            <a:picLocks noChangeAspect="1"/>
          </p:cNvPicPr>
          <p:nvPr/>
        </p:nvPicPr>
        <p:blipFill>
          <a:blip r:embed="rId2"/>
          <a:stretch>
            <a:fillRect/>
          </a:stretch>
        </p:blipFill>
        <p:spPr>
          <a:xfrm>
            <a:off x="128364" y="616262"/>
            <a:ext cx="1081818" cy="235703"/>
          </a:xfrm>
          <a:prstGeom prst="rect">
            <a:avLst/>
          </a:prstGeom>
        </p:spPr>
      </p:pic>
      <p:pic>
        <p:nvPicPr>
          <p:cNvPr id="10" name="Picture 9" descr="A close up of a sign&#10;&#10;Description automatically generated">
            <a:extLst>
              <a:ext uri="{FF2B5EF4-FFF2-40B4-BE49-F238E27FC236}">
                <a16:creationId xmlns:a16="http://schemas.microsoft.com/office/drawing/2014/main" id="{7DBDFA4D-D3AB-3F45-B177-C413FB28A087}"/>
              </a:ext>
            </a:extLst>
          </p:cNvPr>
          <p:cNvPicPr>
            <a:picLocks noChangeAspect="1"/>
          </p:cNvPicPr>
          <p:nvPr/>
        </p:nvPicPr>
        <p:blipFill>
          <a:blip r:embed="rId3"/>
          <a:stretch>
            <a:fillRect/>
          </a:stretch>
        </p:blipFill>
        <p:spPr>
          <a:xfrm>
            <a:off x="130297" y="62718"/>
            <a:ext cx="1081819" cy="361693"/>
          </a:xfrm>
          <a:prstGeom prst="rect">
            <a:avLst/>
          </a:prstGeom>
        </p:spPr>
      </p:pic>
      <p:pic>
        <p:nvPicPr>
          <p:cNvPr id="11" name="Picture 10" descr="A close up of a sign&#10;&#10;Description automatically generated">
            <a:extLst>
              <a:ext uri="{FF2B5EF4-FFF2-40B4-BE49-F238E27FC236}">
                <a16:creationId xmlns:a16="http://schemas.microsoft.com/office/drawing/2014/main" id="{5770072C-7651-2B4C-BE63-91447028FD9F}"/>
              </a:ext>
            </a:extLst>
          </p:cNvPr>
          <p:cNvPicPr>
            <a:picLocks noChangeAspect="1"/>
          </p:cNvPicPr>
          <p:nvPr/>
        </p:nvPicPr>
        <p:blipFill>
          <a:blip r:embed="rId4"/>
          <a:stretch>
            <a:fillRect/>
          </a:stretch>
        </p:blipFill>
        <p:spPr>
          <a:xfrm>
            <a:off x="128363" y="461802"/>
            <a:ext cx="1081819" cy="179914"/>
          </a:xfrm>
          <a:prstGeom prst="rect">
            <a:avLst/>
          </a:prstGeom>
        </p:spPr>
      </p:pic>
      <p:cxnSp>
        <p:nvCxnSpPr>
          <p:cNvPr id="12" name="Straight Connector 11">
            <a:extLst>
              <a:ext uri="{FF2B5EF4-FFF2-40B4-BE49-F238E27FC236}">
                <a16:creationId xmlns:a16="http://schemas.microsoft.com/office/drawing/2014/main" id="{015DEA4E-C45C-4448-A4EA-B1D5B31AEC8C}"/>
              </a:ext>
            </a:extLst>
          </p:cNvPr>
          <p:cNvCxnSpPr>
            <a:cxnSpLocks/>
          </p:cNvCxnSpPr>
          <p:nvPr userDrawn="1"/>
        </p:nvCxnSpPr>
        <p:spPr>
          <a:xfrm>
            <a:off x="0" y="438287"/>
            <a:ext cx="1342417"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3908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640B2-15FF-9A4A-93F7-F867D060FBA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6D6710-4AB2-584B-AFA6-1216B30B34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96EFD6C-4E23-E148-80AF-8E37988245E3}"/>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5" name="Footer Placeholder 4">
            <a:extLst>
              <a:ext uri="{FF2B5EF4-FFF2-40B4-BE49-F238E27FC236}">
                <a16:creationId xmlns:a16="http://schemas.microsoft.com/office/drawing/2014/main" id="{9909468A-24D7-A14E-BF1F-204EE77B9E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C709CF-86CF-5248-96F7-A0BABDC69C24}"/>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1200486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F2F9F-96C0-8241-95D8-E0084D0ED42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9855FA-0785-464C-88F4-323160B78AC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D692A24-3473-CA4C-9ABC-ECD41DAEA47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3421764-5564-3A42-9F0F-EF1B69E19260}"/>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6" name="Footer Placeholder 5">
            <a:extLst>
              <a:ext uri="{FF2B5EF4-FFF2-40B4-BE49-F238E27FC236}">
                <a16:creationId xmlns:a16="http://schemas.microsoft.com/office/drawing/2014/main" id="{3E7F60A5-EB4D-5F44-AC90-B58DB7C84C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74967B-30DB-974D-A330-8A521C1D44FF}"/>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765172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733B9-4AF3-EE46-ADB8-8942D13BEC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F5460B9-F984-564F-8DCF-0E0AC45BAE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662C297-4FFE-2E42-9BFC-A18B4DDA57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BE2566-1456-A148-A9AF-6237F8CFA4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CCDE83-FBDF-1F47-BC3C-0D94D793E84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6D96B78-CDAB-5A45-B802-0C59B4A3896C}"/>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8" name="Footer Placeholder 7">
            <a:extLst>
              <a:ext uri="{FF2B5EF4-FFF2-40B4-BE49-F238E27FC236}">
                <a16:creationId xmlns:a16="http://schemas.microsoft.com/office/drawing/2014/main" id="{27011AC3-2851-8341-A50A-52D64032FFC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48D09A-54AD-134C-8085-CE691EE032E3}"/>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333779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74163-D6F5-8D4C-92EB-FF03179915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4A26041-BFA3-AF49-A6BE-BC39D88E6B38}"/>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4" name="Footer Placeholder 3">
            <a:extLst>
              <a:ext uri="{FF2B5EF4-FFF2-40B4-BE49-F238E27FC236}">
                <a16:creationId xmlns:a16="http://schemas.microsoft.com/office/drawing/2014/main" id="{2FA63867-2E8C-2144-9674-ADD3A279FF7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583FF8-0D30-1E41-AE2F-1E2ACAA9A4F5}"/>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1007088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1059B5-BD0E-CA4C-AB57-63707988E846}"/>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3" name="Footer Placeholder 2">
            <a:extLst>
              <a:ext uri="{FF2B5EF4-FFF2-40B4-BE49-F238E27FC236}">
                <a16:creationId xmlns:a16="http://schemas.microsoft.com/office/drawing/2014/main" id="{DDFFE3BA-A183-3D41-9B8B-DA90FE6576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9F075D8-EAFC-8A41-B733-A9A6397219CA}"/>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1143778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A2E46-B637-7F45-ADD7-32FFBF7603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82EB6AA-8165-7A4A-AB08-B9D1895E0F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CA43BD4-E659-A640-964D-D92DEECC34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E5CEBC-563F-8A4F-BF3D-C71C99F57A0A}"/>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6" name="Footer Placeholder 5">
            <a:extLst>
              <a:ext uri="{FF2B5EF4-FFF2-40B4-BE49-F238E27FC236}">
                <a16:creationId xmlns:a16="http://schemas.microsoft.com/office/drawing/2014/main" id="{A7EB2F1E-85E0-4A48-88F0-17E7254B52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257E77-C1A1-CD49-BEB1-D797491EA438}"/>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2543048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4401E-EE69-CC4F-908F-1888E11670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186D9E-784B-CA4C-9CE3-437FA72E9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543A9C1-D5FE-C846-9532-A7A72AD20A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BDA412-B1DA-BE49-9CA7-90150CD9B4D9}"/>
              </a:ext>
            </a:extLst>
          </p:cNvPr>
          <p:cNvSpPr>
            <a:spLocks noGrp="1"/>
          </p:cNvSpPr>
          <p:nvPr>
            <p:ph type="dt" sz="half" idx="10"/>
          </p:nvPr>
        </p:nvSpPr>
        <p:spPr/>
        <p:txBody>
          <a:bodyPr/>
          <a:lstStyle/>
          <a:p>
            <a:fld id="{229E98FF-7465-9E4E-935C-31BAA7CDA80B}" type="datetimeFigureOut">
              <a:rPr lang="en-US" smtClean="0"/>
              <a:t>7/14/20</a:t>
            </a:fld>
            <a:endParaRPr lang="en-US"/>
          </a:p>
        </p:txBody>
      </p:sp>
      <p:sp>
        <p:nvSpPr>
          <p:cNvPr id="6" name="Footer Placeholder 5">
            <a:extLst>
              <a:ext uri="{FF2B5EF4-FFF2-40B4-BE49-F238E27FC236}">
                <a16:creationId xmlns:a16="http://schemas.microsoft.com/office/drawing/2014/main" id="{8A4EBBFD-5587-3548-9DF7-276ACD4F7B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D2810-A99A-4840-91AE-2A3CB48070AB}"/>
              </a:ext>
            </a:extLst>
          </p:cNvPr>
          <p:cNvSpPr>
            <a:spLocks noGrp="1"/>
          </p:cNvSpPr>
          <p:nvPr>
            <p:ph type="sldNum" sz="quarter" idx="12"/>
          </p:nvPr>
        </p:nvSpPr>
        <p:spPr/>
        <p:txBody>
          <a:bodyPr/>
          <a:lstStyle/>
          <a:p>
            <a:fld id="{E20788D7-F22F-2443-B108-05916056E7B4}" type="slidenum">
              <a:rPr lang="en-US" smtClean="0"/>
              <a:t>‹#›</a:t>
            </a:fld>
            <a:endParaRPr lang="en-US"/>
          </a:p>
        </p:txBody>
      </p:sp>
    </p:spTree>
    <p:extLst>
      <p:ext uri="{BB962C8B-B14F-4D97-AF65-F5344CB8AC3E}">
        <p14:creationId xmlns:p14="http://schemas.microsoft.com/office/powerpoint/2010/main" val="3409181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19A230-2092-0640-AE97-97844E8F33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7A78051-A97B-634B-93D6-F27437D7D9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48D41B1-4BBC-8646-A10F-7BB3FB095C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9E98FF-7465-9E4E-935C-31BAA7CDA80B}" type="datetimeFigureOut">
              <a:rPr lang="en-US" smtClean="0"/>
              <a:t>7/14/20</a:t>
            </a:fld>
            <a:endParaRPr lang="en-US"/>
          </a:p>
        </p:txBody>
      </p:sp>
      <p:sp>
        <p:nvSpPr>
          <p:cNvPr id="5" name="Footer Placeholder 4">
            <a:extLst>
              <a:ext uri="{FF2B5EF4-FFF2-40B4-BE49-F238E27FC236}">
                <a16:creationId xmlns:a16="http://schemas.microsoft.com/office/drawing/2014/main" id="{E4BE16B8-C08A-4847-86B9-B0733C82BF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5B67FB-0265-834A-B551-B817186F5A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0788D7-F22F-2443-B108-05916056E7B4}" type="slidenum">
              <a:rPr lang="en-US" smtClean="0"/>
              <a:t>‹#›</a:t>
            </a:fld>
            <a:endParaRPr lang="en-US"/>
          </a:p>
        </p:txBody>
      </p:sp>
    </p:spTree>
    <p:extLst>
      <p:ext uri="{BB962C8B-B14F-4D97-AF65-F5344CB8AC3E}">
        <p14:creationId xmlns:p14="http://schemas.microsoft.com/office/powerpoint/2010/main" val="1852905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1" i="0" kern="1200">
          <a:solidFill>
            <a:schemeClr val="tx1"/>
          </a:solidFill>
          <a:latin typeface="Arial Narrow" panose="020B0604020202020204" pitchFamily="34" charset="0"/>
          <a:ea typeface="+mj-ea"/>
          <a:cs typeface="Arial Narrow" panose="020B0604020202020204" pitchFamily="34" charset="0"/>
        </a:defRPr>
      </a:lvl1pPr>
    </p:titleStyle>
    <p:bodyStyle>
      <a:lvl1pPr marL="228600" indent="-228600" algn="l" defTabSz="914400" rtl="0" eaLnBrk="1" latinLnBrk="0" hangingPunct="1">
        <a:lnSpc>
          <a:spcPct val="90000"/>
        </a:lnSpc>
        <a:spcBef>
          <a:spcPts val="1000"/>
        </a:spcBef>
        <a:buClr>
          <a:srgbClr val="AE1735"/>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E1735"/>
        </a:buClr>
        <a:buSzPct val="90000"/>
        <a:buFont typeface="Courier New" panose="02070309020205020404" pitchFamily="49" charset="0"/>
        <a:buChar char="o"/>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AE1735"/>
        </a:buClr>
        <a:buSzPct val="81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customXml" Target="../ink/ink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customXml" Target="../ink/ink3.xml"/><Relationship Id="rId7" Type="http://schemas.openxmlformats.org/officeDocument/2006/relationships/customXml" Target="../ink/ink5.xm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customXml" Target="../ink/ink4.xml"/><Relationship Id="rId4" Type="http://schemas.openxmlformats.org/officeDocument/2006/relationships/image" Target="../media/image90.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customXml" Target="../ink/ink6.xml"/><Relationship Id="rId7" Type="http://schemas.openxmlformats.org/officeDocument/2006/relationships/customXml" Target="../ink/ink8.xm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customXml" Target="../ink/ink7.xml"/><Relationship Id="rId4" Type="http://schemas.openxmlformats.org/officeDocument/2006/relationships/image" Target="../media/image9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Data" Target="../diagrams/data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23.png"/><Relationship Id="rId17" Type="http://schemas.microsoft.com/office/2007/relationships/diagramDrawing" Target="../diagrams/drawing3.xml"/><Relationship Id="rId2" Type="http://schemas.openxmlformats.org/officeDocument/2006/relationships/diagramData" Target="../diagrams/data1.xml"/><Relationship Id="rId16" Type="http://schemas.openxmlformats.org/officeDocument/2006/relationships/diagramColors" Target="../diagrams/colors3.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QuickStyle" Target="../diagrams/quickStyle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CBDB-FEDC-074C-9F82-ED19E2B08950}"/>
              </a:ext>
            </a:extLst>
          </p:cNvPr>
          <p:cNvSpPr>
            <a:spLocks noGrp="1"/>
          </p:cNvSpPr>
          <p:nvPr>
            <p:ph type="ctrTitle"/>
          </p:nvPr>
        </p:nvSpPr>
        <p:spPr>
          <a:xfrm>
            <a:off x="3131878" y="1041400"/>
            <a:ext cx="6938962" cy="2387600"/>
          </a:xfrm>
        </p:spPr>
        <p:txBody>
          <a:bodyPr>
            <a:normAutofit fontScale="90000"/>
          </a:bodyPr>
          <a:lstStyle/>
          <a:p>
            <a:pPr algn="l"/>
            <a:r>
              <a:rPr lang="en-US" dirty="0"/>
              <a:t>Next-Generation HIV Prevention Trial Design</a:t>
            </a:r>
          </a:p>
        </p:txBody>
      </p:sp>
      <p:sp>
        <p:nvSpPr>
          <p:cNvPr id="3" name="Subtitle 2">
            <a:extLst>
              <a:ext uri="{FF2B5EF4-FFF2-40B4-BE49-F238E27FC236}">
                <a16:creationId xmlns:a16="http://schemas.microsoft.com/office/drawing/2014/main" id="{32AAACE3-19E8-134D-A449-481FF1D3E42B}"/>
              </a:ext>
            </a:extLst>
          </p:cNvPr>
          <p:cNvSpPr>
            <a:spLocks noGrp="1"/>
          </p:cNvSpPr>
          <p:nvPr>
            <p:ph type="subTitle" idx="1"/>
          </p:nvPr>
        </p:nvSpPr>
        <p:spPr>
          <a:xfrm>
            <a:off x="3131878" y="3764902"/>
            <a:ext cx="6938962" cy="1184275"/>
          </a:xfrm>
        </p:spPr>
        <p:txBody>
          <a:bodyPr>
            <a:noAutofit/>
          </a:bodyPr>
          <a:lstStyle/>
          <a:p>
            <a:pPr algn="l"/>
            <a:r>
              <a:rPr lang="en-US" sz="5400" dirty="0"/>
              <a:t>Underlying Concepts</a:t>
            </a:r>
          </a:p>
        </p:txBody>
      </p:sp>
      <p:grpSp>
        <p:nvGrpSpPr>
          <p:cNvPr id="13" name="Group 12">
            <a:extLst>
              <a:ext uri="{FF2B5EF4-FFF2-40B4-BE49-F238E27FC236}">
                <a16:creationId xmlns:a16="http://schemas.microsoft.com/office/drawing/2014/main" id="{DA11DC79-810A-2E41-80F2-7D3C61BCE433}"/>
              </a:ext>
            </a:extLst>
          </p:cNvPr>
          <p:cNvGrpSpPr/>
          <p:nvPr/>
        </p:nvGrpSpPr>
        <p:grpSpPr>
          <a:xfrm>
            <a:off x="0" y="0"/>
            <a:ext cx="2631233" cy="6858000"/>
            <a:chOff x="0" y="0"/>
            <a:chExt cx="2631233" cy="6858000"/>
          </a:xfrm>
        </p:grpSpPr>
        <p:sp>
          <p:nvSpPr>
            <p:cNvPr id="10" name="Rectangle 9">
              <a:extLst>
                <a:ext uri="{FF2B5EF4-FFF2-40B4-BE49-F238E27FC236}">
                  <a16:creationId xmlns:a16="http://schemas.microsoft.com/office/drawing/2014/main" id="{1C251F59-0F1A-2142-9CC2-7398EBC78C1D}"/>
                </a:ext>
              </a:extLst>
            </p:cNvPr>
            <p:cNvSpPr/>
            <p:nvPr/>
          </p:nvSpPr>
          <p:spPr>
            <a:xfrm>
              <a:off x="0" y="0"/>
              <a:ext cx="2631233" cy="6858000"/>
            </a:xfrm>
            <a:prstGeom prst="rect">
              <a:avLst/>
            </a:prstGeom>
            <a:solidFill>
              <a:srgbClr val="AE17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AAA09B-37B9-AD4D-A20B-4AB2FEF60DB0}"/>
                </a:ext>
              </a:extLst>
            </p:cNvPr>
            <p:cNvPicPr>
              <a:picLocks noChangeAspect="1"/>
            </p:cNvPicPr>
            <p:nvPr/>
          </p:nvPicPr>
          <p:blipFill>
            <a:blip r:embed="rId2"/>
            <a:stretch>
              <a:fillRect/>
            </a:stretch>
          </p:blipFill>
          <p:spPr>
            <a:xfrm>
              <a:off x="95228" y="1340505"/>
              <a:ext cx="2395220" cy="521864"/>
            </a:xfrm>
            <a:prstGeom prst="rect">
              <a:avLst/>
            </a:prstGeom>
          </p:spPr>
        </p:pic>
        <p:pic>
          <p:nvPicPr>
            <p:cNvPr id="7" name="Picture 6" descr="A close up of a sign&#10;&#10;Description automatically generated">
              <a:extLst>
                <a:ext uri="{FF2B5EF4-FFF2-40B4-BE49-F238E27FC236}">
                  <a16:creationId xmlns:a16="http://schemas.microsoft.com/office/drawing/2014/main" id="{FAEC7B12-FC86-0F4E-96F4-C6FEAAAFA02A}"/>
                </a:ext>
              </a:extLst>
            </p:cNvPr>
            <p:cNvPicPr>
              <a:picLocks noChangeAspect="1"/>
            </p:cNvPicPr>
            <p:nvPr/>
          </p:nvPicPr>
          <p:blipFill>
            <a:blip r:embed="rId3"/>
            <a:stretch>
              <a:fillRect/>
            </a:stretch>
          </p:blipFill>
          <p:spPr>
            <a:xfrm>
              <a:off x="95228" y="119302"/>
              <a:ext cx="2375127" cy="794094"/>
            </a:xfrm>
            <a:prstGeom prst="rect">
              <a:avLst/>
            </a:prstGeom>
          </p:spPr>
        </p:pic>
        <p:pic>
          <p:nvPicPr>
            <p:cNvPr id="9" name="Picture 8" descr="A close up of a sign&#10;&#10;Description automatically generated">
              <a:extLst>
                <a:ext uri="{FF2B5EF4-FFF2-40B4-BE49-F238E27FC236}">
                  <a16:creationId xmlns:a16="http://schemas.microsoft.com/office/drawing/2014/main" id="{36F06779-2FBC-1F4F-8A30-C88A42D897AB}"/>
                </a:ext>
              </a:extLst>
            </p:cNvPr>
            <p:cNvPicPr>
              <a:picLocks noChangeAspect="1"/>
            </p:cNvPicPr>
            <p:nvPr/>
          </p:nvPicPr>
          <p:blipFill>
            <a:blip r:embed="rId4"/>
            <a:stretch>
              <a:fillRect/>
            </a:stretch>
          </p:blipFill>
          <p:spPr>
            <a:xfrm>
              <a:off x="95228" y="1001522"/>
              <a:ext cx="2395220" cy="398341"/>
            </a:xfrm>
            <a:prstGeom prst="rect">
              <a:avLst/>
            </a:prstGeom>
          </p:spPr>
        </p:pic>
      </p:grpSp>
      <p:cxnSp>
        <p:nvCxnSpPr>
          <p:cNvPr id="12" name="Straight Connector 11">
            <a:extLst>
              <a:ext uri="{FF2B5EF4-FFF2-40B4-BE49-F238E27FC236}">
                <a16:creationId xmlns:a16="http://schemas.microsoft.com/office/drawing/2014/main" id="{0ABE90E7-D3E8-7E45-BDC7-277DEE8BE0EB}"/>
              </a:ext>
            </a:extLst>
          </p:cNvPr>
          <p:cNvCxnSpPr>
            <a:cxnSpLocks/>
          </p:cNvCxnSpPr>
          <p:nvPr/>
        </p:nvCxnSpPr>
        <p:spPr>
          <a:xfrm>
            <a:off x="0" y="940967"/>
            <a:ext cx="263123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71E511-E5FA-664D-BCBE-AF84A79E3326}"/>
              </a:ext>
            </a:extLst>
          </p:cNvPr>
          <p:cNvCxnSpPr>
            <a:cxnSpLocks/>
          </p:cNvCxnSpPr>
          <p:nvPr/>
        </p:nvCxnSpPr>
        <p:spPr>
          <a:xfrm>
            <a:off x="2631233" y="3579392"/>
            <a:ext cx="9560767" cy="0"/>
          </a:xfrm>
          <a:prstGeom prst="line">
            <a:avLst/>
          </a:prstGeom>
          <a:ln w="19050">
            <a:solidFill>
              <a:srgbClr val="AE173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0936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E3DC1-70AC-7244-968D-EBDC8554D73B}"/>
              </a:ext>
            </a:extLst>
          </p:cNvPr>
          <p:cNvSpPr>
            <a:spLocks noGrp="1"/>
          </p:cNvSpPr>
          <p:nvPr>
            <p:ph type="title"/>
          </p:nvPr>
        </p:nvSpPr>
        <p:spPr/>
        <p:txBody>
          <a:bodyPr/>
          <a:lstStyle/>
          <a:p>
            <a:r>
              <a:rPr lang="en-US" dirty="0"/>
              <a:t>Hazard Ratio</a:t>
            </a:r>
          </a:p>
        </p:txBody>
      </p:sp>
      <p:pic>
        <p:nvPicPr>
          <p:cNvPr id="5" name="Content Placeholder 4" descr="A screenshot of a cell phone&#10;&#10;Description automatically generated">
            <a:extLst>
              <a:ext uri="{FF2B5EF4-FFF2-40B4-BE49-F238E27FC236}">
                <a16:creationId xmlns:a16="http://schemas.microsoft.com/office/drawing/2014/main" id="{FEBFA529-0F11-AC4C-A0B0-C5CF26A6993D}"/>
              </a:ext>
            </a:extLst>
          </p:cNvPr>
          <p:cNvPicPr>
            <a:picLocks noGrp="1" noChangeAspect="1"/>
          </p:cNvPicPr>
          <p:nvPr>
            <p:ph idx="1"/>
          </p:nvPr>
        </p:nvPicPr>
        <p:blipFill>
          <a:blip r:embed="rId2"/>
          <a:stretch>
            <a:fillRect/>
          </a:stretch>
        </p:blipFill>
        <p:spPr>
          <a:xfrm>
            <a:off x="1651523" y="1526349"/>
            <a:ext cx="4444477" cy="4113212"/>
          </a:xfrm>
        </p:spPr>
      </p:pic>
      <p:sp>
        <p:nvSpPr>
          <p:cNvPr id="6" name="TextBox 5">
            <a:extLst>
              <a:ext uri="{FF2B5EF4-FFF2-40B4-BE49-F238E27FC236}">
                <a16:creationId xmlns:a16="http://schemas.microsoft.com/office/drawing/2014/main" id="{B4856AE0-031A-6C4D-B898-7EB46F569905}"/>
              </a:ext>
            </a:extLst>
          </p:cNvPr>
          <p:cNvSpPr txBox="1"/>
          <p:nvPr/>
        </p:nvSpPr>
        <p:spPr>
          <a:xfrm rot="21264308">
            <a:off x="6319359" y="557542"/>
            <a:ext cx="5117482" cy="5262979"/>
          </a:xfrm>
          <a:prstGeom prst="rect">
            <a:avLst/>
          </a:prstGeom>
          <a:noFill/>
        </p:spPr>
        <p:txBody>
          <a:bodyPr wrap="square" rtlCol="0">
            <a:spAutoFit/>
          </a:bodyPr>
          <a:lstStyle/>
          <a:p>
            <a:r>
              <a:rPr lang="en-US" sz="2800" b="1" dirty="0">
                <a:solidFill>
                  <a:srgbClr val="AE1735"/>
                </a:solidFill>
              </a:rPr>
              <a:t>Example from ECHO</a:t>
            </a:r>
          </a:p>
          <a:p>
            <a:pPr marL="457200" indent="-457200">
              <a:buFont typeface="Arial" panose="020B0604020202020204" pitchFamily="34" charset="0"/>
              <a:buChar char="•"/>
            </a:pPr>
            <a:r>
              <a:rPr lang="en-US" sz="2800" dirty="0"/>
              <a:t>A hazard ratio is the difference in negative (hazardous) events between two groups over time.</a:t>
            </a:r>
          </a:p>
          <a:p>
            <a:pPr marL="457200" indent="-457200">
              <a:buFont typeface="Arial" panose="020B0604020202020204" pitchFamily="34" charset="0"/>
              <a:buChar char="•"/>
            </a:pPr>
            <a:r>
              <a:rPr lang="en-US" sz="2800" dirty="0"/>
              <a:t>In ECHO, the study was “powered” to prove that an increase of 30% or more in new HIV infections between one regimen and another  was likely true.</a:t>
            </a:r>
          </a:p>
          <a:p>
            <a:pPr marL="457200" indent="-457200">
              <a:buFont typeface="Arial" panose="020B0604020202020204" pitchFamily="34" charset="0"/>
              <a:buChar char="•"/>
            </a:pPr>
            <a:r>
              <a:rPr lang="en-US" sz="2800" dirty="0"/>
              <a:t>No arm met that hazard ratio</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187A2574-5C9D-A448-B077-743826FCDB0F}"/>
                  </a:ext>
                </a:extLst>
              </p14:cNvPr>
              <p14:cNvContentPartPr/>
              <p14:nvPr/>
            </p14:nvContentPartPr>
            <p14:xfrm>
              <a:off x="2208382" y="3882592"/>
              <a:ext cx="922320" cy="360"/>
            </p14:xfrm>
          </p:contentPart>
        </mc:Choice>
        <mc:Fallback xmlns="">
          <p:pic>
            <p:nvPicPr>
              <p:cNvPr id="10" name="Ink 9">
                <a:extLst>
                  <a:ext uri="{FF2B5EF4-FFF2-40B4-BE49-F238E27FC236}">
                    <a16:creationId xmlns:a16="http://schemas.microsoft.com/office/drawing/2014/main" id="{187A2574-5C9D-A448-B077-743826FCDB0F}"/>
                  </a:ext>
                </a:extLst>
              </p:cNvPr>
              <p:cNvPicPr/>
              <p:nvPr/>
            </p:nvPicPr>
            <p:blipFill>
              <a:blip r:embed="rId4"/>
              <a:stretch>
                <a:fillRect/>
              </a:stretch>
            </p:blipFill>
            <p:spPr>
              <a:xfrm>
                <a:off x="2190742" y="3864592"/>
                <a:ext cx="9579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563D2415-52EE-7E4E-AF8B-4D0EE86C33E7}"/>
                  </a:ext>
                </a:extLst>
              </p14:cNvPr>
              <p14:cNvContentPartPr/>
              <p14:nvPr/>
            </p14:nvContentPartPr>
            <p14:xfrm>
              <a:off x="3656302" y="3833272"/>
              <a:ext cx="2366640" cy="21240"/>
            </p14:xfrm>
          </p:contentPart>
        </mc:Choice>
        <mc:Fallback xmlns="">
          <p:pic>
            <p:nvPicPr>
              <p:cNvPr id="13" name="Ink 12">
                <a:extLst>
                  <a:ext uri="{FF2B5EF4-FFF2-40B4-BE49-F238E27FC236}">
                    <a16:creationId xmlns:a16="http://schemas.microsoft.com/office/drawing/2014/main" id="{563D2415-52EE-7E4E-AF8B-4D0EE86C33E7}"/>
                  </a:ext>
                </a:extLst>
              </p:cNvPr>
              <p:cNvPicPr/>
              <p:nvPr/>
            </p:nvPicPr>
            <p:blipFill>
              <a:blip r:embed="rId6"/>
              <a:stretch>
                <a:fillRect/>
              </a:stretch>
            </p:blipFill>
            <p:spPr>
              <a:xfrm>
                <a:off x="3638302" y="3815272"/>
                <a:ext cx="2402280" cy="56880"/>
              </a:xfrm>
              <a:prstGeom prst="rect">
                <a:avLst/>
              </a:prstGeom>
            </p:spPr>
          </p:pic>
        </mc:Fallback>
      </mc:AlternateContent>
    </p:spTree>
    <p:extLst>
      <p:ext uri="{BB962C8B-B14F-4D97-AF65-F5344CB8AC3E}">
        <p14:creationId xmlns:p14="http://schemas.microsoft.com/office/powerpoint/2010/main" val="4009752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22893-86FD-374C-A51B-61AC2BDB2D6A}"/>
              </a:ext>
            </a:extLst>
          </p:cNvPr>
          <p:cNvSpPr>
            <a:spLocks noGrp="1"/>
          </p:cNvSpPr>
          <p:nvPr>
            <p:ph type="title"/>
          </p:nvPr>
        </p:nvSpPr>
        <p:spPr/>
        <p:txBody>
          <a:bodyPr/>
          <a:lstStyle/>
          <a:p>
            <a:r>
              <a:rPr lang="en-US" dirty="0"/>
              <a:t>Power Calculation</a:t>
            </a:r>
          </a:p>
        </p:txBody>
      </p:sp>
      <p:sp>
        <p:nvSpPr>
          <p:cNvPr id="3" name="Content Placeholder 2">
            <a:extLst>
              <a:ext uri="{FF2B5EF4-FFF2-40B4-BE49-F238E27FC236}">
                <a16:creationId xmlns:a16="http://schemas.microsoft.com/office/drawing/2014/main" id="{7DD054D7-4B00-844C-9AD0-6DCFAB9B815B}"/>
              </a:ext>
            </a:extLst>
          </p:cNvPr>
          <p:cNvSpPr>
            <a:spLocks noGrp="1"/>
          </p:cNvSpPr>
          <p:nvPr>
            <p:ph idx="1"/>
          </p:nvPr>
        </p:nvSpPr>
        <p:spPr>
          <a:xfrm>
            <a:off x="1636296" y="1600095"/>
            <a:ext cx="4014227" cy="5056902"/>
          </a:xfrm>
        </p:spPr>
        <p:txBody>
          <a:bodyPr/>
          <a:lstStyle/>
          <a:p>
            <a:r>
              <a:rPr lang="en-US" dirty="0"/>
              <a:t>Called the “p-value,” which standards for predictive value.</a:t>
            </a:r>
          </a:p>
          <a:p>
            <a:r>
              <a:rPr lang="en-US" dirty="0"/>
              <a:t>The degree of probability that the answer would be true if the trial were conducted dozens, hundreds or thousand of time in exactly the same way.</a:t>
            </a:r>
          </a:p>
          <a:p>
            <a:r>
              <a:rPr lang="en-US" dirty="0"/>
              <a:t>The lower the value the higher the probability that the result is the true result.</a:t>
            </a:r>
          </a:p>
          <a:p>
            <a:r>
              <a:rPr lang="en-US" dirty="0"/>
              <a:t>Typically, a p-value of 0.05 or lower is considered statistically significant (e.g. likely true and not random).</a:t>
            </a:r>
          </a:p>
        </p:txBody>
      </p:sp>
      <p:pic>
        <p:nvPicPr>
          <p:cNvPr id="4" name="Picture 3" descr="A screenshot of a cell phone&#10;&#10;Description automatically generated">
            <a:extLst>
              <a:ext uri="{FF2B5EF4-FFF2-40B4-BE49-F238E27FC236}">
                <a16:creationId xmlns:a16="http://schemas.microsoft.com/office/drawing/2014/main" id="{F08EFE33-21F5-F847-AEA0-EC58A4966F5A}"/>
              </a:ext>
            </a:extLst>
          </p:cNvPr>
          <p:cNvPicPr>
            <a:picLocks noChangeAspect="1"/>
          </p:cNvPicPr>
          <p:nvPr/>
        </p:nvPicPr>
        <p:blipFill>
          <a:blip r:embed="rId2"/>
          <a:stretch>
            <a:fillRect/>
          </a:stretch>
        </p:blipFill>
        <p:spPr>
          <a:xfrm rot="21192382">
            <a:off x="5888728" y="2821744"/>
            <a:ext cx="5653206" cy="3348517"/>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268A67EA-34B7-7B44-8DFD-21C7792D2E2A}"/>
                  </a:ext>
                </a:extLst>
              </p14:cNvPr>
              <p14:cNvContentPartPr/>
              <p14:nvPr/>
            </p14:nvContentPartPr>
            <p14:xfrm rot="1478742">
              <a:off x="9695452" y="4421810"/>
              <a:ext cx="533446" cy="338760"/>
            </p14:xfrm>
          </p:contentPart>
        </mc:Choice>
        <mc:Fallback xmlns="">
          <p:pic>
            <p:nvPicPr>
              <p:cNvPr id="5" name="Ink 4">
                <a:extLst>
                  <a:ext uri="{FF2B5EF4-FFF2-40B4-BE49-F238E27FC236}">
                    <a16:creationId xmlns:a16="http://schemas.microsoft.com/office/drawing/2014/main" id="{268A67EA-34B7-7B44-8DFD-21C7792D2E2A}"/>
                  </a:ext>
                </a:extLst>
              </p:cNvPr>
              <p:cNvPicPr/>
              <p:nvPr/>
            </p:nvPicPr>
            <p:blipFill>
              <a:blip r:embed="rId4"/>
              <a:stretch>
                <a:fillRect/>
              </a:stretch>
            </p:blipFill>
            <p:spPr>
              <a:xfrm rot="1478742">
                <a:off x="9641459" y="4314170"/>
                <a:ext cx="641071" cy="554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F9ACC920-52B6-BC44-8358-509E33F4570E}"/>
                  </a:ext>
                </a:extLst>
              </p14:cNvPr>
              <p14:cNvContentPartPr/>
              <p14:nvPr/>
            </p14:nvContentPartPr>
            <p14:xfrm rot="426312">
              <a:off x="7747615" y="4902880"/>
              <a:ext cx="763610" cy="185486"/>
            </p14:xfrm>
          </p:contentPart>
        </mc:Choice>
        <mc:Fallback xmlns="">
          <p:pic>
            <p:nvPicPr>
              <p:cNvPr id="6" name="Ink 5">
                <a:extLst>
                  <a:ext uri="{FF2B5EF4-FFF2-40B4-BE49-F238E27FC236}">
                    <a16:creationId xmlns:a16="http://schemas.microsoft.com/office/drawing/2014/main" id="{F9ACC920-52B6-BC44-8358-509E33F4570E}"/>
                  </a:ext>
                </a:extLst>
              </p:cNvPr>
              <p:cNvPicPr/>
              <p:nvPr/>
            </p:nvPicPr>
            <p:blipFill>
              <a:blip r:embed="rId6"/>
              <a:stretch>
                <a:fillRect/>
              </a:stretch>
            </p:blipFill>
            <p:spPr>
              <a:xfrm rot="426312">
                <a:off x="7693637" y="4795399"/>
                <a:ext cx="871206" cy="400808"/>
              </a:xfrm>
              <a:prstGeom prst="rect">
                <a:avLst/>
              </a:prstGeom>
            </p:spPr>
          </p:pic>
        </mc:Fallback>
      </mc:AlternateContent>
      <p:sp>
        <p:nvSpPr>
          <p:cNvPr id="7" name="TextBox 6">
            <a:extLst>
              <a:ext uri="{FF2B5EF4-FFF2-40B4-BE49-F238E27FC236}">
                <a16:creationId xmlns:a16="http://schemas.microsoft.com/office/drawing/2014/main" id="{C93E3A61-EDED-DD4A-B786-4E50F07BA8DB}"/>
              </a:ext>
            </a:extLst>
          </p:cNvPr>
          <p:cNvSpPr txBox="1"/>
          <p:nvPr/>
        </p:nvSpPr>
        <p:spPr>
          <a:xfrm rot="21264308">
            <a:off x="5752644" y="1727904"/>
            <a:ext cx="5117482" cy="923330"/>
          </a:xfrm>
          <a:prstGeom prst="rect">
            <a:avLst/>
          </a:prstGeom>
          <a:noFill/>
        </p:spPr>
        <p:txBody>
          <a:bodyPr wrap="square" rtlCol="0">
            <a:spAutoFit/>
          </a:bodyPr>
          <a:lstStyle/>
          <a:p>
            <a:r>
              <a:rPr lang="en-US" b="1" dirty="0">
                <a:solidFill>
                  <a:srgbClr val="AE1735"/>
                </a:solidFill>
              </a:rPr>
              <a:t>Partners </a:t>
            </a:r>
            <a:r>
              <a:rPr lang="en-US" b="1" dirty="0" err="1">
                <a:solidFill>
                  <a:srgbClr val="AE1735"/>
                </a:solidFill>
              </a:rPr>
              <a:t>PrEP</a:t>
            </a:r>
            <a:r>
              <a:rPr lang="en-US" b="1" dirty="0">
                <a:solidFill>
                  <a:srgbClr val="AE1735"/>
                </a:solidFill>
              </a:rPr>
              <a:t> Confidence Intervals</a:t>
            </a:r>
          </a:p>
          <a:p>
            <a:r>
              <a:rPr lang="en-US" dirty="0"/>
              <a:t>The p-value for both arms is less than 0.001, meaning the result is highly statistically significant.</a:t>
            </a:r>
          </a:p>
        </p:txBody>
      </p:sp>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77719C58-9808-6D46-8B2D-BC734BE49276}"/>
                  </a:ext>
                </a:extLst>
              </p14:cNvPr>
              <p14:cNvContentPartPr/>
              <p14:nvPr/>
            </p14:nvContentPartPr>
            <p14:xfrm>
              <a:off x="3154590" y="5232442"/>
              <a:ext cx="2872080" cy="339480"/>
            </p14:xfrm>
          </p:contentPart>
        </mc:Choice>
        <mc:Fallback xmlns="">
          <p:pic>
            <p:nvPicPr>
              <p:cNvPr id="8" name="Ink 7">
                <a:extLst>
                  <a:ext uri="{FF2B5EF4-FFF2-40B4-BE49-F238E27FC236}">
                    <a16:creationId xmlns:a16="http://schemas.microsoft.com/office/drawing/2014/main" id="{77719C58-9808-6D46-8B2D-BC734BE49276}"/>
                  </a:ext>
                </a:extLst>
              </p:cNvPr>
              <p:cNvPicPr/>
              <p:nvPr/>
            </p:nvPicPr>
            <p:blipFill>
              <a:blip r:embed="rId8"/>
              <a:stretch>
                <a:fillRect/>
              </a:stretch>
            </p:blipFill>
            <p:spPr>
              <a:xfrm>
                <a:off x="3136590" y="5214442"/>
                <a:ext cx="2907720" cy="375120"/>
              </a:xfrm>
              <a:prstGeom prst="rect">
                <a:avLst/>
              </a:prstGeom>
            </p:spPr>
          </p:pic>
        </mc:Fallback>
      </mc:AlternateContent>
    </p:spTree>
    <p:extLst>
      <p:ext uri="{BB962C8B-B14F-4D97-AF65-F5344CB8AC3E}">
        <p14:creationId xmlns:p14="http://schemas.microsoft.com/office/powerpoint/2010/main" val="3920024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BE4AD-3899-534D-AB75-05886C990E09}"/>
              </a:ext>
            </a:extLst>
          </p:cNvPr>
          <p:cNvSpPr>
            <a:spLocks noGrp="1"/>
          </p:cNvSpPr>
          <p:nvPr>
            <p:ph type="title"/>
          </p:nvPr>
        </p:nvSpPr>
        <p:spPr>
          <a:xfrm>
            <a:off x="1636296" y="365126"/>
            <a:ext cx="4785769" cy="1070846"/>
          </a:xfrm>
        </p:spPr>
        <p:txBody>
          <a:bodyPr/>
          <a:lstStyle/>
          <a:p>
            <a:r>
              <a:rPr lang="en-US" dirty="0"/>
              <a:t>Confidence Interval</a:t>
            </a:r>
          </a:p>
        </p:txBody>
      </p:sp>
      <p:sp>
        <p:nvSpPr>
          <p:cNvPr id="3" name="Content Placeholder 2">
            <a:extLst>
              <a:ext uri="{FF2B5EF4-FFF2-40B4-BE49-F238E27FC236}">
                <a16:creationId xmlns:a16="http://schemas.microsoft.com/office/drawing/2014/main" id="{BF1C3647-4E98-CF48-A1FE-C645CC03AD1C}"/>
              </a:ext>
            </a:extLst>
          </p:cNvPr>
          <p:cNvSpPr>
            <a:spLocks noGrp="1"/>
          </p:cNvSpPr>
          <p:nvPr>
            <p:ph idx="1"/>
          </p:nvPr>
        </p:nvSpPr>
        <p:spPr>
          <a:xfrm>
            <a:off x="1659199" y="1435973"/>
            <a:ext cx="4028417" cy="4736352"/>
          </a:xfrm>
        </p:spPr>
        <p:txBody>
          <a:bodyPr>
            <a:normAutofit lnSpcReduction="10000"/>
          </a:bodyPr>
          <a:lstStyle/>
          <a:p>
            <a:pPr>
              <a:lnSpc>
                <a:spcPct val="100000"/>
              </a:lnSpc>
              <a:spcBef>
                <a:spcPts val="0"/>
              </a:spcBef>
              <a:spcAft>
                <a:spcPts val="1200"/>
              </a:spcAft>
            </a:pPr>
            <a:r>
              <a:rPr lang="en-US" sz="2400" dirty="0"/>
              <a:t>The range of possibly true outcomes in a study.</a:t>
            </a:r>
          </a:p>
          <a:p>
            <a:pPr>
              <a:lnSpc>
                <a:spcPct val="100000"/>
              </a:lnSpc>
              <a:spcBef>
                <a:spcPts val="0"/>
              </a:spcBef>
              <a:spcAft>
                <a:spcPts val="1200"/>
              </a:spcAft>
            </a:pPr>
            <a:r>
              <a:rPr lang="en-US" sz="2400" dirty="0"/>
              <a:t>A hypothetical trial proves that drug “X” reduces HIV infections by 50%.</a:t>
            </a:r>
          </a:p>
          <a:p>
            <a:pPr>
              <a:lnSpc>
                <a:spcPct val="100000"/>
              </a:lnSpc>
              <a:spcBef>
                <a:spcPts val="0"/>
              </a:spcBef>
              <a:spcAft>
                <a:spcPts val="1200"/>
              </a:spcAft>
            </a:pPr>
            <a:r>
              <a:rPr lang="en-US" sz="2400" dirty="0"/>
              <a:t>But it’s possible that the reduction is as little as 37% or as much as 61%. That’s the interval.</a:t>
            </a:r>
          </a:p>
          <a:p>
            <a:pPr>
              <a:lnSpc>
                <a:spcPct val="100000"/>
              </a:lnSpc>
              <a:spcBef>
                <a:spcPts val="0"/>
              </a:spcBef>
              <a:spcAft>
                <a:spcPts val="1200"/>
              </a:spcAft>
            </a:pPr>
            <a:r>
              <a:rPr lang="en-US" sz="2400" dirty="0"/>
              <a:t>Typically expressed in abstracts or journal articles like this</a:t>
            </a:r>
          </a:p>
        </p:txBody>
      </p:sp>
      <p:pic>
        <p:nvPicPr>
          <p:cNvPr id="6" name="Picture 5" descr="A screenshot of a cell phone&#10;&#10;Description automatically generated">
            <a:extLst>
              <a:ext uri="{FF2B5EF4-FFF2-40B4-BE49-F238E27FC236}">
                <a16:creationId xmlns:a16="http://schemas.microsoft.com/office/drawing/2014/main" id="{209F091C-CEA9-1D47-BE08-FA1D187FE8EE}"/>
              </a:ext>
            </a:extLst>
          </p:cNvPr>
          <p:cNvPicPr>
            <a:picLocks noChangeAspect="1"/>
          </p:cNvPicPr>
          <p:nvPr/>
        </p:nvPicPr>
        <p:blipFill>
          <a:blip r:embed="rId2"/>
          <a:stretch>
            <a:fillRect/>
          </a:stretch>
        </p:blipFill>
        <p:spPr>
          <a:xfrm rot="21192382">
            <a:off x="5888728" y="2821744"/>
            <a:ext cx="5653206" cy="3348517"/>
          </a:xfrm>
          <a:prstGeom prst="rect">
            <a:avLst/>
          </a:prstGeom>
        </p:spPr>
      </p:pic>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4FC1F89E-FF8B-B540-AFF4-3835C95E1A77}"/>
                  </a:ext>
                </a:extLst>
              </p14:cNvPr>
              <p14:cNvContentPartPr/>
              <p14:nvPr/>
            </p14:nvContentPartPr>
            <p14:xfrm rot="426312">
              <a:off x="8809812" y="4397053"/>
              <a:ext cx="1443600" cy="338760"/>
            </p14:xfrm>
          </p:contentPart>
        </mc:Choice>
        <mc:Fallback xmlns="">
          <p:pic>
            <p:nvPicPr>
              <p:cNvPr id="8" name="Ink 7">
                <a:extLst>
                  <a:ext uri="{FF2B5EF4-FFF2-40B4-BE49-F238E27FC236}">
                    <a16:creationId xmlns:a16="http://schemas.microsoft.com/office/drawing/2014/main" id="{4FC1F89E-FF8B-B540-AFF4-3835C95E1A77}"/>
                  </a:ext>
                </a:extLst>
              </p:cNvPr>
              <p:cNvPicPr/>
              <p:nvPr/>
            </p:nvPicPr>
            <p:blipFill>
              <a:blip r:embed="rId4"/>
              <a:stretch>
                <a:fillRect/>
              </a:stretch>
            </p:blipFill>
            <p:spPr>
              <a:xfrm rot="426312">
                <a:off x="8755812" y="4289413"/>
                <a:ext cx="1551240" cy="554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7E62979E-B21F-CA49-AE71-988B011D5044}"/>
                  </a:ext>
                </a:extLst>
              </p14:cNvPr>
              <p14:cNvContentPartPr/>
              <p14:nvPr/>
            </p14:nvContentPartPr>
            <p14:xfrm rot="426312">
              <a:off x="6898464" y="5123734"/>
              <a:ext cx="1243440" cy="302040"/>
            </p14:xfrm>
          </p:contentPart>
        </mc:Choice>
        <mc:Fallback xmlns="">
          <p:pic>
            <p:nvPicPr>
              <p:cNvPr id="9" name="Ink 8">
                <a:extLst>
                  <a:ext uri="{FF2B5EF4-FFF2-40B4-BE49-F238E27FC236}">
                    <a16:creationId xmlns:a16="http://schemas.microsoft.com/office/drawing/2014/main" id="{7E62979E-B21F-CA49-AE71-988B011D5044}"/>
                  </a:ext>
                </a:extLst>
              </p:cNvPr>
              <p:cNvPicPr/>
              <p:nvPr/>
            </p:nvPicPr>
            <p:blipFill>
              <a:blip r:embed="rId6"/>
              <a:stretch>
                <a:fillRect/>
              </a:stretch>
            </p:blipFill>
            <p:spPr>
              <a:xfrm rot="426312">
                <a:off x="6844464" y="5016094"/>
                <a:ext cx="1351080" cy="517680"/>
              </a:xfrm>
              <a:prstGeom prst="rect">
                <a:avLst/>
              </a:prstGeom>
            </p:spPr>
          </p:pic>
        </mc:Fallback>
      </mc:AlternateContent>
      <p:sp>
        <p:nvSpPr>
          <p:cNvPr id="11" name="TextBox 10">
            <a:extLst>
              <a:ext uri="{FF2B5EF4-FFF2-40B4-BE49-F238E27FC236}">
                <a16:creationId xmlns:a16="http://schemas.microsoft.com/office/drawing/2014/main" id="{543B630C-471A-B44A-95BB-BC8C007D61A0}"/>
              </a:ext>
            </a:extLst>
          </p:cNvPr>
          <p:cNvSpPr txBox="1"/>
          <p:nvPr/>
        </p:nvSpPr>
        <p:spPr>
          <a:xfrm rot="21264308">
            <a:off x="6438431" y="1228887"/>
            <a:ext cx="4553798" cy="1477328"/>
          </a:xfrm>
          <a:prstGeom prst="rect">
            <a:avLst/>
          </a:prstGeom>
          <a:noFill/>
        </p:spPr>
        <p:txBody>
          <a:bodyPr wrap="square" rtlCol="0">
            <a:spAutoFit/>
          </a:bodyPr>
          <a:lstStyle/>
          <a:p>
            <a:r>
              <a:rPr lang="en-US" b="1" dirty="0">
                <a:solidFill>
                  <a:srgbClr val="AE1735"/>
                </a:solidFill>
              </a:rPr>
              <a:t>Partners </a:t>
            </a:r>
            <a:r>
              <a:rPr lang="en-US" b="1" dirty="0" err="1">
                <a:solidFill>
                  <a:srgbClr val="AE1735"/>
                </a:solidFill>
              </a:rPr>
              <a:t>PrEP</a:t>
            </a:r>
            <a:r>
              <a:rPr lang="en-US" b="1" dirty="0">
                <a:solidFill>
                  <a:srgbClr val="AE1735"/>
                </a:solidFill>
              </a:rPr>
              <a:t> Confidence Intervals</a:t>
            </a:r>
          </a:p>
          <a:p>
            <a:r>
              <a:rPr lang="en-US" dirty="0"/>
              <a:t>TDF = 67% reduction in HIV, but could have been 44% or 81%</a:t>
            </a:r>
          </a:p>
          <a:p>
            <a:r>
              <a:rPr lang="en-US" dirty="0"/>
              <a:t>TDF+FTC = 75% reduction, but could have been 55% or 87%</a:t>
            </a:r>
          </a:p>
        </p:txBody>
      </p:sp>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D01EE2D5-2614-EF40-840C-427D8C7092DA}"/>
                  </a:ext>
                </a:extLst>
              </p14:cNvPr>
              <p14:cNvContentPartPr/>
              <p14:nvPr/>
            </p14:nvContentPartPr>
            <p14:xfrm>
              <a:off x="4319190" y="5264482"/>
              <a:ext cx="1581480" cy="493200"/>
            </p14:xfrm>
          </p:contentPart>
        </mc:Choice>
        <mc:Fallback xmlns="">
          <p:pic>
            <p:nvPicPr>
              <p:cNvPr id="10" name="Ink 9">
                <a:extLst>
                  <a:ext uri="{FF2B5EF4-FFF2-40B4-BE49-F238E27FC236}">
                    <a16:creationId xmlns:a16="http://schemas.microsoft.com/office/drawing/2014/main" id="{D01EE2D5-2614-EF40-840C-427D8C7092DA}"/>
                  </a:ext>
                </a:extLst>
              </p:cNvPr>
              <p:cNvPicPr/>
              <p:nvPr/>
            </p:nvPicPr>
            <p:blipFill>
              <a:blip r:embed="rId8"/>
              <a:stretch>
                <a:fillRect/>
              </a:stretch>
            </p:blipFill>
            <p:spPr>
              <a:xfrm>
                <a:off x="4301550" y="5246842"/>
                <a:ext cx="1617120" cy="528840"/>
              </a:xfrm>
              <a:prstGeom prst="rect">
                <a:avLst/>
              </a:prstGeom>
            </p:spPr>
          </p:pic>
        </mc:Fallback>
      </mc:AlternateContent>
    </p:spTree>
    <p:extLst>
      <p:ext uri="{BB962C8B-B14F-4D97-AF65-F5344CB8AC3E}">
        <p14:creationId xmlns:p14="http://schemas.microsoft.com/office/powerpoint/2010/main" val="2297222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CBDB-FEDC-074C-9F82-ED19E2B08950}"/>
              </a:ext>
            </a:extLst>
          </p:cNvPr>
          <p:cNvSpPr>
            <a:spLocks noGrp="1"/>
          </p:cNvSpPr>
          <p:nvPr>
            <p:ph type="ctrTitle"/>
          </p:nvPr>
        </p:nvSpPr>
        <p:spPr>
          <a:xfrm>
            <a:off x="922867" y="1545696"/>
            <a:ext cx="10346266" cy="2387600"/>
          </a:xfrm>
        </p:spPr>
        <p:txBody>
          <a:bodyPr>
            <a:normAutofit/>
          </a:bodyPr>
          <a:lstStyle/>
          <a:p>
            <a:r>
              <a:rPr lang="en-US" sz="8000" dirty="0">
                <a:solidFill>
                  <a:srgbClr val="AE1735"/>
                </a:solidFill>
              </a:rPr>
              <a:t>New Trial Design Models</a:t>
            </a:r>
          </a:p>
        </p:txBody>
      </p:sp>
    </p:spTree>
    <p:extLst>
      <p:ext uri="{BB962C8B-B14F-4D97-AF65-F5344CB8AC3E}">
        <p14:creationId xmlns:p14="http://schemas.microsoft.com/office/powerpoint/2010/main" val="655499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E9A91-0EA0-814B-9824-A41E8E8BC3DB}"/>
              </a:ext>
            </a:extLst>
          </p:cNvPr>
          <p:cNvSpPr>
            <a:spLocks noGrp="1"/>
          </p:cNvSpPr>
          <p:nvPr>
            <p:ph type="title"/>
          </p:nvPr>
        </p:nvSpPr>
        <p:spPr/>
        <p:txBody>
          <a:bodyPr/>
          <a:lstStyle/>
          <a:p>
            <a:r>
              <a:rPr lang="en-US" dirty="0"/>
              <a:t>Double-Dummy, Double-Blind </a:t>
            </a:r>
          </a:p>
        </p:txBody>
      </p:sp>
      <p:sp>
        <p:nvSpPr>
          <p:cNvPr id="3" name="Content Placeholder 2">
            <a:extLst>
              <a:ext uri="{FF2B5EF4-FFF2-40B4-BE49-F238E27FC236}">
                <a16:creationId xmlns:a16="http://schemas.microsoft.com/office/drawing/2014/main" id="{77050A9A-09BD-C945-88DF-8A362701CAD3}"/>
              </a:ext>
            </a:extLst>
          </p:cNvPr>
          <p:cNvSpPr>
            <a:spLocks noGrp="1"/>
          </p:cNvSpPr>
          <p:nvPr>
            <p:ph idx="1"/>
          </p:nvPr>
        </p:nvSpPr>
        <p:spPr>
          <a:xfrm>
            <a:off x="2081761" y="1485307"/>
            <a:ext cx="9717504" cy="1983625"/>
          </a:xfrm>
        </p:spPr>
        <p:txBody>
          <a:bodyPr>
            <a:normAutofit lnSpcReduction="10000"/>
          </a:bodyPr>
          <a:lstStyle/>
          <a:p>
            <a:r>
              <a:rPr lang="en-US" sz="2400" dirty="0"/>
              <a:t>Trial is randomized</a:t>
            </a:r>
          </a:p>
          <a:p>
            <a:r>
              <a:rPr lang="en-US" sz="2400" dirty="0"/>
              <a:t>Trial is blinded (no one knows who is getting which drug)</a:t>
            </a:r>
          </a:p>
          <a:p>
            <a:r>
              <a:rPr lang="en-US" sz="2400" dirty="0"/>
              <a:t>Trial has two active drugs and two placebos, and the placebos (“dummies”) look just like the comparator drug.</a:t>
            </a:r>
          </a:p>
          <a:p>
            <a:r>
              <a:rPr lang="en-US" sz="2400" dirty="0"/>
              <a:t>Here’s an example:</a:t>
            </a:r>
          </a:p>
        </p:txBody>
      </p:sp>
      <p:sp>
        <p:nvSpPr>
          <p:cNvPr id="5" name="TextBox 4">
            <a:extLst>
              <a:ext uri="{FF2B5EF4-FFF2-40B4-BE49-F238E27FC236}">
                <a16:creationId xmlns:a16="http://schemas.microsoft.com/office/drawing/2014/main" id="{CEB1F431-C2C0-6D43-A4C9-D56C1A886C12}"/>
              </a:ext>
            </a:extLst>
          </p:cNvPr>
          <p:cNvSpPr txBox="1"/>
          <p:nvPr/>
        </p:nvSpPr>
        <p:spPr>
          <a:xfrm>
            <a:off x="2284295" y="4362942"/>
            <a:ext cx="953931"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Arm A</a:t>
            </a:r>
          </a:p>
        </p:txBody>
      </p:sp>
      <p:sp>
        <p:nvSpPr>
          <p:cNvPr id="6" name="TextBox 5">
            <a:extLst>
              <a:ext uri="{FF2B5EF4-FFF2-40B4-BE49-F238E27FC236}">
                <a16:creationId xmlns:a16="http://schemas.microsoft.com/office/drawing/2014/main" id="{A87072AF-FAE2-4D45-9A3B-FC5A4450F9E1}"/>
              </a:ext>
            </a:extLst>
          </p:cNvPr>
          <p:cNvSpPr txBox="1"/>
          <p:nvPr/>
        </p:nvSpPr>
        <p:spPr>
          <a:xfrm>
            <a:off x="2260206" y="5454692"/>
            <a:ext cx="953931"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Arm B</a:t>
            </a:r>
          </a:p>
        </p:txBody>
      </p:sp>
      <p:grpSp>
        <p:nvGrpSpPr>
          <p:cNvPr id="7" name="Group 6">
            <a:extLst>
              <a:ext uri="{FF2B5EF4-FFF2-40B4-BE49-F238E27FC236}">
                <a16:creationId xmlns:a16="http://schemas.microsoft.com/office/drawing/2014/main" id="{E1B18330-A334-0844-92B1-654A0ADB8410}"/>
              </a:ext>
            </a:extLst>
          </p:cNvPr>
          <p:cNvGrpSpPr/>
          <p:nvPr/>
        </p:nvGrpSpPr>
        <p:grpSpPr>
          <a:xfrm>
            <a:off x="4084438" y="4129485"/>
            <a:ext cx="1484954" cy="1870216"/>
            <a:chOff x="2393304" y="4624671"/>
            <a:chExt cx="1484954" cy="1870216"/>
          </a:xfrm>
        </p:grpSpPr>
        <p:pic>
          <p:nvPicPr>
            <p:cNvPr id="29" name="Picture 28" descr="A picture containing object&#10;&#10;Description automatically generated">
              <a:extLst>
                <a:ext uri="{FF2B5EF4-FFF2-40B4-BE49-F238E27FC236}">
                  <a16:creationId xmlns:a16="http://schemas.microsoft.com/office/drawing/2014/main" id="{E7D03336-6345-154A-B87E-28F0D3D346BE}"/>
                </a:ext>
              </a:extLst>
            </p:cNvPr>
            <p:cNvPicPr>
              <a:picLocks noChangeAspect="1"/>
            </p:cNvPicPr>
            <p:nvPr/>
          </p:nvPicPr>
          <p:blipFill rotWithShape="1">
            <a:blip r:embed="rId2">
              <a:duotone>
                <a:prstClr val="black"/>
                <a:srgbClr val="00E9ED">
                  <a:tint val="45000"/>
                  <a:satMod val="400000"/>
                </a:srgbClr>
              </a:duotone>
            </a:blip>
            <a:srcRect l="59589" t="24650" r="986" b="44440"/>
            <a:stretch/>
          </p:blipFill>
          <p:spPr>
            <a:xfrm>
              <a:off x="2742035" y="5681422"/>
              <a:ext cx="511438" cy="441360"/>
            </a:xfrm>
            <a:prstGeom prst="rect">
              <a:avLst/>
            </a:prstGeom>
          </p:spPr>
        </p:pic>
        <p:pic>
          <p:nvPicPr>
            <p:cNvPr id="30" name="Picture 29" descr="A picture containing object&#10;&#10;Description automatically generated">
              <a:extLst>
                <a:ext uri="{FF2B5EF4-FFF2-40B4-BE49-F238E27FC236}">
                  <a16:creationId xmlns:a16="http://schemas.microsoft.com/office/drawing/2014/main" id="{1F495967-7AB6-D440-B90A-1FD8607A33B4}"/>
                </a:ext>
              </a:extLst>
            </p:cNvPr>
            <p:cNvPicPr>
              <a:picLocks noChangeAspect="1"/>
            </p:cNvPicPr>
            <p:nvPr/>
          </p:nvPicPr>
          <p:blipFill rotWithShape="1">
            <a:blip r:embed="rId2">
              <a:grayscl/>
            </a:blip>
            <a:srcRect l="59589" t="24650" r="986" b="44440"/>
            <a:stretch/>
          </p:blipFill>
          <p:spPr>
            <a:xfrm>
              <a:off x="2742035" y="4624671"/>
              <a:ext cx="511438" cy="441360"/>
            </a:xfrm>
            <a:prstGeom prst="rect">
              <a:avLst/>
            </a:prstGeom>
          </p:spPr>
        </p:pic>
        <p:sp>
          <p:nvSpPr>
            <p:cNvPr id="32" name="TextBox 31">
              <a:extLst>
                <a:ext uri="{FF2B5EF4-FFF2-40B4-BE49-F238E27FC236}">
                  <a16:creationId xmlns:a16="http://schemas.microsoft.com/office/drawing/2014/main" id="{40F4E8ED-3A77-534D-9C61-4BAA8E9BF676}"/>
                </a:ext>
              </a:extLst>
            </p:cNvPr>
            <p:cNvSpPr txBox="1"/>
            <p:nvPr/>
          </p:nvSpPr>
          <p:spPr>
            <a:xfrm>
              <a:off x="2464134" y="6156333"/>
              <a:ext cx="1386755" cy="338554"/>
            </a:xfrm>
            <a:prstGeom prst="rect">
              <a:avLst/>
            </a:prstGeom>
            <a:noFill/>
          </p:spPr>
          <p:txBody>
            <a:bodyPr wrap="square" rtlCol="0">
              <a:spAutoFit/>
            </a:bodyPr>
            <a:lstStyle/>
            <a:p>
              <a:r>
                <a:rPr lang="en-US" sz="1600" b="1" dirty="0">
                  <a:latin typeface="Arial Narrow" panose="020B0604020202020204" pitchFamily="34" charset="0"/>
                  <a:cs typeface="Arial Narrow" panose="020B0604020202020204" pitchFamily="34" charset="0"/>
                </a:rPr>
                <a:t>Active drug</a:t>
              </a:r>
            </a:p>
          </p:txBody>
        </p:sp>
        <p:sp>
          <p:nvSpPr>
            <p:cNvPr id="33" name="TextBox 32">
              <a:extLst>
                <a:ext uri="{FF2B5EF4-FFF2-40B4-BE49-F238E27FC236}">
                  <a16:creationId xmlns:a16="http://schemas.microsoft.com/office/drawing/2014/main" id="{8E63D9DE-57C8-F747-A5A0-4F2119A021D4}"/>
                </a:ext>
              </a:extLst>
            </p:cNvPr>
            <p:cNvSpPr txBox="1"/>
            <p:nvPr/>
          </p:nvSpPr>
          <p:spPr>
            <a:xfrm>
              <a:off x="2393304" y="5173473"/>
              <a:ext cx="1484954" cy="584775"/>
            </a:xfrm>
            <a:prstGeom prst="rect">
              <a:avLst/>
            </a:prstGeom>
            <a:noFill/>
          </p:spPr>
          <p:txBody>
            <a:bodyPr wrap="square" rtlCol="0">
              <a:spAutoFit/>
            </a:bodyPr>
            <a:lstStyle/>
            <a:p>
              <a:pPr algn="ctr"/>
              <a:r>
                <a:rPr lang="en-US" sz="1600" b="1" dirty="0">
                  <a:latin typeface="Arial Narrow" panose="020B0604020202020204" pitchFamily="34" charset="0"/>
                  <a:cs typeface="Arial Narrow" panose="020B0604020202020204" pitchFamily="34" charset="0"/>
                </a:rPr>
                <a:t>Dummy drug</a:t>
              </a:r>
            </a:p>
            <a:p>
              <a:pPr algn="ctr"/>
              <a:endParaRPr lang="en-US" sz="1600" b="1" dirty="0">
                <a:latin typeface="Arial Narrow" panose="020B0604020202020204" pitchFamily="34" charset="0"/>
                <a:cs typeface="Arial Narrow" panose="020B0604020202020204" pitchFamily="34" charset="0"/>
              </a:endParaRPr>
            </a:p>
          </p:txBody>
        </p:sp>
      </p:grpSp>
      <p:pic>
        <p:nvPicPr>
          <p:cNvPr id="8" name="Picture 7" descr="A picture containing object&#10;&#10;Description automatically generated">
            <a:extLst>
              <a:ext uri="{FF2B5EF4-FFF2-40B4-BE49-F238E27FC236}">
                <a16:creationId xmlns:a16="http://schemas.microsoft.com/office/drawing/2014/main" id="{EC0B253D-8A30-E349-A61D-32C9FF83537B}"/>
              </a:ext>
            </a:extLst>
          </p:cNvPr>
          <p:cNvPicPr>
            <a:picLocks noChangeAspect="1"/>
          </p:cNvPicPr>
          <p:nvPr/>
        </p:nvPicPr>
        <p:blipFill rotWithShape="1">
          <a:blip r:embed="rId2">
            <a:duotone>
              <a:prstClr val="black"/>
              <a:srgbClr val="00E9ED">
                <a:tint val="45000"/>
                <a:satMod val="400000"/>
              </a:srgbClr>
            </a:duotone>
          </a:blip>
          <a:srcRect l="59589" t="24650" r="986" b="44440"/>
          <a:stretch/>
        </p:blipFill>
        <p:spPr>
          <a:xfrm>
            <a:off x="8512089" y="5359313"/>
            <a:ext cx="511438" cy="441360"/>
          </a:xfrm>
          <a:prstGeom prst="rect">
            <a:avLst/>
          </a:prstGeom>
        </p:spPr>
      </p:pic>
      <p:sp>
        <p:nvSpPr>
          <p:cNvPr id="9" name="TextBox 8">
            <a:extLst>
              <a:ext uri="{FF2B5EF4-FFF2-40B4-BE49-F238E27FC236}">
                <a16:creationId xmlns:a16="http://schemas.microsoft.com/office/drawing/2014/main" id="{85475735-34D8-7343-86A5-90C931833DB7}"/>
              </a:ext>
            </a:extLst>
          </p:cNvPr>
          <p:cNvSpPr txBox="1"/>
          <p:nvPr/>
        </p:nvSpPr>
        <p:spPr>
          <a:xfrm>
            <a:off x="6329048" y="5910936"/>
            <a:ext cx="1631258" cy="338554"/>
          </a:xfrm>
          <a:prstGeom prst="rect">
            <a:avLst/>
          </a:prstGeom>
          <a:noFill/>
        </p:spPr>
        <p:txBody>
          <a:bodyPr wrap="square" rtlCol="0">
            <a:spAutoFit/>
          </a:bodyPr>
          <a:lstStyle/>
          <a:p>
            <a:r>
              <a:rPr lang="en-US" sz="1600" b="1" dirty="0">
                <a:latin typeface="Arial Narrow" panose="020B0604020202020204" pitchFamily="34" charset="0"/>
                <a:cs typeface="Arial Narrow" panose="020B0604020202020204" pitchFamily="34" charset="0"/>
              </a:rPr>
              <a:t>Dummy injection</a:t>
            </a:r>
          </a:p>
        </p:txBody>
      </p:sp>
      <p:sp>
        <p:nvSpPr>
          <p:cNvPr id="10" name="TextBox 9">
            <a:extLst>
              <a:ext uri="{FF2B5EF4-FFF2-40B4-BE49-F238E27FC236}">
                <a16:creationId xmlns:a16="http://schemas.microsoft.com/office/drawing/2014/main" id="{8DFD52AF-5C03-1549-8EB5-F354FCF9A07C}"/>
              </a:ext>
            </a:extLst>
          </p:cNvPr>
          <p:cNvSpPr txBox="1"/>
          <p:nvPr/>
        </p:nvSpPr>
        <p:spPr>
          <a:xfrm>
            <a:off x="6443520" y="4533374"/>
            <a:ext cx="1631258" cy="338554"/>
          </a:xfrm>
          <a:prstGeom prst="rect">
            <a:avLst/>
          </a:prstGeom>
          <a:noFill/>
        </p:spPr>
        <p:txBody>
          <a:bodyPr wrap="square" rtlCol="0">
            <a:spAutoFit/>
          </a:bodyPr>
          <a:lstStyle/>
          <a:p>
            <a:r>
              <a:rPr lang="en-US" sz="1600" b="1" dirty="0">
                <a:latin typeface="Arial Narrow" panose="020B0604020202020204" pitchFamily="34" charset="0"/>
                <a:cs typeface="Arial Narrow" panose="020B0604020202020204" pitchFamily="34" charset="0"/>
              </a:rPr>
              <a:t>Active injection</a:t>
            </a:r>
          </a:p>
        </p:txBody>
      </p:sp>
      <p:sp>
        <p:nvSpPr>
          <p:cNvPr id="11" name="TextBox 10">
            <a:extLst>
              <a:ext uri="{FF2B5EF4-FFF2-40B4-BE49-F238E27FC236}">
                <a16:creationId xmlns:a16="http://schemas.microsoft.com/office/drawing/2014/main" id="{57454335-54F2-8A41-8602-0D096E005730}"/>
              </a:ext>
            </a:extLst>
          </p:cNvPr>
          <p:cNvSpPr txBox="1"/>
          <p:nvPr/>
        </p:nvSpPr>
        <p:spPr>
          <a:xfrm>
            <a:off x="8025331" y="4641233"/>
            <a:ext cx="1484954" cy="584775"/>
          </a:xfrm>
          <a:prstGeom prst="rect">
            <a:avLst/>
          </a:prstGeom>
          <a:noFill/>
        </p:spPr>
        <p:txBody>
          <a:bodyPr wrap="square" rtlCol="0">
            <a:spAutoFit/>
          </a:bodyPr>
          <a:lstStyle/>
          <a:p>
            <a:r>
              <a:rPr lang="en-US" sz="1600" b="1" dirty="0">
                <a:latin typeface="Arial Narrow" panose="020B0604020202020204" pitchFamily="34" charset="0"/>
                <a:cs typeface="Arial Narrow" panose="020B0604020202020204" pitchFamily="34" charset="0"/>
              </a:rPr>
              <a:t>Dummy drug</a:t>
            </a:r>
          </a:p>
          <a:p>
            <a:endParaRPr lang="en-US" sz="1600" b="1" dirty="0">
              <a:latin typeface="Arial Narrow" panose="020B0604020202020204" pitchFamily="34" charset="0"/>
              <a:cs typeface="Arial Narrow" panose="020B0604020202020204" pitchFamily="34" charset="0"/>
            </a:endParaRPr>
          </a:p>
        </p:txBody>
      </p:sp>
      <p:grpSp>
        <p:nvGrpSpPr>
          <p:cNvPr id="12" name="Group 11">
            <a:extLst>
              <a:ext uri="{FF2B5EF4-FFF2-40B4-BE49-F238E27FC236}">
                <a16:creationId xmlns:a16="http://schemas.microsoft.com/office/drawing/2014/main" id="{5DDFA841-044A-A940-9E97-ECFCFE6FC17D}"/>
              </a:ext>
            </a:extLst>
          </p:cNvPr>
          <p:cNvGrpSpPr/>
          <p:nvPr/>
        </p:nvGrpSpPr>
        <p:grpSpPr>
          <a:xfrm>
            <a:off x="6689537" y="3748916"/>
            <a:ext cx="2272656" cy="2250785"/>
            <a:chOff x="5766287" y="4130160"/>
            <a:chExt cx="2272656" cy="2250785"/>
          </a:xfrm>
        </p:grpSpPr>
        <p:pic>
          <p:nvPicPr>
            <p:cNvPr id="23" name="Graphic 22" descr="Needle">
              <a:extLst>
                <a:ext uri="{FF2B5EF4-FFF2-40B4-BE49-F238E27FC236}">
                  <a16:creationId xmlns:a16="http://schemas.microsoft.com/office/drawing/2014/main" id="{6D9DF950-C53B-5240-B82D-28EB16D6FE3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8330" y="4130160"/>
              <a:ext cx="686195" cy="686195"/>
            </a:xfrm>
            <a:prstGeom prst="rect">
              <a:avLst/>
            </a:prstGeom>
          </p:spPr>
        </p:pic>
        <p:pic>
          <p:nvPicPr>
            <p:cNvPr id="24" name="Graphic 23" descr="Needle">
              <a:extLst>
                <a:ext uri="{FF2B5EF4-FFF2-40B4-BE49-F238E27FC236}">
                  <a16:creationId xmlns:a16="http://schemas.microsoft.com/office/drawing/2014/main" id="{C229DD0F-09C1-F749-BF51-4A795A6D9C1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66287" y="5541530"/>
              <a:ext cx="839415" cy="839415"/>
            </a:xfrm>
            <a:prstGeom prst="rect">
              <a:avLst/>
            </a:prstGeom>
          </p:spPr>
        </p:pic>
        <p:pic>
          <p:nvPicPr>
            <p:cNvPr id="25" name="Picture 24" descr="A picture containing object&#10;&#10;Description automatically generated">
              <a:extLst>
                <a:ext uri="{FF2B5EF4-FFF2-40B4-BE49-F238E27FC236}">
                  <a16:creationId xmlns:a16="http://schemas.microsoft.com/office/drawing/2014/main" id="{10FDB5DA-B1F4-7C41-9E7D-FFFFCCB15275}"/>
                </a:ext>
              </a:extLst>
            </p:cNvPr>
            <p:cNvPicPr>
              <a:picLocks noChangeAspect="1"/>
            </p:cNvPicPr>
            <p:nvPr/>
          </p:nvPicPr>
          <p:blipFill rotWithShape="1">
            <a:blip r:embed="rId2">
              <a:grayscl/>
            </a:blip>
            <a:srcRect l="59589" t="24650" r="986" b="44440"/>
            <a:stretch/>
          </p:blipFill>
          <p:spPr>
            <a:xfrm>
              <a:off x="7527505" y="4525537"/>
              <a:ext cx="511438" cy="441360"/>
            </a:xfrm>
            <a:prstGeom prst="rect">
              <a:avLst/>
            </a:prstGeom>
          </p:spPr>
        </p:pic>
      </p:grpSp>
      <p:grpSp>
        <p:nvGrpSpPr>
          <p:cNvPr id="13" name="Group 12">
            <a:extLst>
              <a:ext uri="{FF2B5EF4-FFF2-40B4-BE49-F238E27FC236}">
                <a16:creationId xmlns:a16="http://schemas.microsoft.com/office/drawing/2014/main" id="{7CBCEC54-F5C2-134E-987A-69A13525DC4B}"/>
              </a:ext>
            </a:extLst>
          </p:cNvPr>
          <p:cNvGrpSpPr/>
          <p:nvPr/>
        </p:nvGrpSpPr>
        <p:grpSpPr>
          <a:xfrm>
            <a:off x="10446217" y="4726866"/>
            <a:ext cx="1353048" cy="1092724"/>
            <a:chOff x="9598840" y="5173473"/>
            <a:chExt cx="1353048" cy="1092724"/>
          </a:xfrm>
        </p:grpSpPr>
        <p:pic>
          <p:nvPicPr>
            <p:cNvPr id="21" name="Picture 20" descr="A picture containing object&#10;&#10;Description automatically generated">
              <a:extLst>
                <a:ext uri="{FF2B5EF4-FFF2-40B4-BE49-F238E27FC236}">
                  <a16:creationId xmlns:a16="http://schemas.microsoft.com/office/drawing/2014/main" id="{D5F2069E-AE01-0C4A-ADD1-851C77DB7E0E}"/>
                </a:ext>
              </a:extLst>
            </p:cNvPr>
            <p:cNvPicPr>
              <a:picLocks noChangeAspect="1"/>
            </p:cNvPicPr>
            <p:nvPr/>
          </p:nvPicPr>
          <p:blipFill rotWithShape="1">
            <a:blip r:embed="rId2">
              <a:duotone>
                <a:prstClr val="black"/>
                <a:srgbClr val="00E9ED">
                  <a:tint val="45000"/>
                  <a:satMod val="400000"/>
                </a:srgbClr>
              </a:duotone>
            </a:blip>
            <a:srcRect l="59589" t="24650" r="986" b="44440"/>
            <a:stretch/>
          </p:blipFill>
          <p:spPr>
            <a:xfrm>
              <a:off x="9999057" y="5173473"/>
              <a:ext cx="511438" cy="441360"/>
            </a:xfrm>
            <a:prstGeom prst="rect">
              <a:avLst/>
            </a:prstGeom>
          </p:spPr>
        </p:pic>
        <p:sp>
          <p:nvSpPr>
            <p:cNvPr id="22" name="TextBox 21">
              <a:extLst>
                <a:ext uri="{FF2B5EF4-FFF2-40B4-BE49-F238E27FC236}">
                  <a16:creationId xmlns:a16="http://schemas.microsoft.com/office/drawing/2014/main" id="{15A344DF-024F-B54E-9345-C54AAD9E718B}"/>
                </a:ext>
              </a:extLst>
            </p:cNvPr>
            <p:cNvSpPr txBox="1"/>
            <p:nvPr/>
          </p:nvSpPr>
          <p:spPr>
            <a:xfrm>
              <a:off x="9598840" y="5681422"/>
              <a:ext cx="1353048" cy="584775"/>
            </a:xfrm>
            <a:prstGeom prst="rect">
              <a:avLst/>
            </a:prstGeom>
            <a:noFill/>
          </p:spPr>
          <p:txBody>
            <a:bodyPr wrap="square" rtlCol="0">
              <a:spAutoFit/>
            </a:bodyPr>
            <a:lstStyle/>
            <a:p>
              <a:r>
                <a:rPr lang="en-US" sz="1600" b="1" dirty="0">
                  <a:latin typeface="Arial Narrow" panose="020B0604020202020204" pitchFamily="34" charset="0"/>
                  <a:cs typeface="Arial Narrow" panose="020B0604020202020204" pitchFamily="34" charset="0"/>
                </a:rPr>
                <a:t>Active Drug</a:t>
              </a:r>
            </a:p>
            <a:p>
              <a:endParaRPr lang="en-US" sz="1600" b="1" dirty="0">
                <a:latin typeface="Arial Narrow" panose="020B0604020202020204" pitchFamily="34" charset="0"/>
                <a:cs typeface="Arial Narrow" panose="020B0604020202020204" pitchFamily="34" charset="0"/>
              </a:endParaRPr>
            </a:p>
          </p:txBody>
        </p:sp>
      </p:grpSp>
      <p:cxnSp>
        <p:nvCxnSpPr>
          <p:cNvPr id="14" name="Straight Arrow Connector 13">
            <a:extLst>
              <a:ext uri="{FF2B5EF4-FFF2-40B4-BE49-F238E27FC236}">
                <a16:creationId xmlns:a16="http://schemas.microsoft.com/office/drawing/2014/main" id="{15C27F5C-9CC9-2E4B-A377-53F8DC4CB948}"/>
              </a:ext>
            </a:extLst>
          </p:cNvPr>
          <p:cNvCxnSpPr>
            <a:cxnSpLocks/>
          </p:cNvCxnSpPr>
          <p:nvPr/>
        </p:nvCxnSpPr>
        <p:spPr>
          <a:xfrm flipV="1">
            <a:off x="2488178" y="5094900"/>
            <a:ext cx="7845611" cy="60626"/>
          </a:xfrm>
          <a:prstGeom prst="straightConnector1">
            <a:avLst/>
          </a:prstGeom>
          <a:ln w="15875">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743A244-53A4-8643-B46E-378B226474A1}"/>
              </a:ext>
            </a:extLst>
          </p:cNvPr>
          <p:cNvCxnSpPr>
            <a:cxnSpLocks/>
          </p:cNvCxnSpPr>
          <p:nvPr/>
        </p:nvCxnSpPr>
        <p:spPr>
          <a:xfrm>
            <a:off x="3219601" y="3792892"/>
            <a:ext cx="25503" cy="260401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06E6731-3032-8647-81B4-5D9800088A53}"/>
              </a:ext>
            </a:extLst>
          </p:cNvPr>
          <p:cNvCxnSpPr>
            <a:cxnSpLocks/>
          </p:cNvCxnSpPr>
          <p:nvPr/>
        </p:nvCxnSpPr>
        <p:spPr>
          <a:xfrm>
            <a:off x="5964857" y="3792892"/>
            <a:ext cx="0" cy="260401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CD1B9DE-DDD8-1B44-8A05-D767F2EC7C6C}"/>
              </a:ext>
            </a:extLst>
          </p:cNvPr>
          <p:cNvCxnSpPr>
            <a:cxnSpLocks/>
          </p:cNvCxnSpPr>
          <p:nvPr/>
        </p:nvCxnSpPr>
        <p:spPr>
          <a:xfrm>
            <a:off x="9640386" y="3778611"/>
            <a:ext cx="0" cy="260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E4B7294A-4E93-6147-BBAE-84E39C6BAFCC}"/>
              </a:ext>
            </a:extLst>
          </p:cNvPr>
          <p:cNvSpPr txBox="1"/>
          <p:nvPr/>
        </p:nvSpPr>
        <p:spPr>
          <a:xfrm>
            <a:off x="8253631" y="5910817"/>
            <a:ext cx="1386755" cy="584775"/>
          </a:xfrm>
          <a:prstGeom prst="rect">
            <a:avLst/>
          </a:prstGeom>
          <a:noFill/>
        </p:spPr>
        <p:txBody>
          <a:bodyPr wrap="square" rtlCol="0">
            <a:spAutoFit/>
          </a:bodyPr>
          <a:lstStyle/>
          <a:p>
            <a:r>
              <a:rPr lang="en-US" sz="1600" b="1" dirty="0">
                <a:latin typeface="Arial Narrow" panose="020B0604020202020204" pitchFamily="34" charset="0"/>
                <a:cs typeface="Arial Narrow" panose="020B0604020202020204" pitchFamily="34" charset="0"/>
              </a:rPr>
              <a:t>Active drug</a:t>
            </a:r>
          </a:p>
          <a:p>
            <a:endParaRPr lang="en-US" sz="1600" b="1" dirty="0">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774034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557E8FE-C228-594B-813E-866EF01F7A20}"/>
              </a:ext>
            </a:extLst>
          </p:cNvPr>
          <p:cNvSpPr/>
          <p:nvPr/>
        </p:nvSpPr>
        <p:spPr>
          <a:xfrm>
            <a:off x="0" y="894946"/>
            <a:ext cx="12192000" cy="59630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66506B-C8EB-7644-9D66-51FD15CC8342}"/>
              </a:ext>
            </a:extLst>
          </p:cNvPr>
          <p:cNvSpPr>
            <a:spLocks noGrp="1"/>
          </p:cNvSpPr>
          <p:nvPr>
            <p:ph type="title"/>
          </p:nvPr>
        </p:nvSpPr>
        <p:spPr>
          <a:xfrm>
            <a:off x="1681165" y="823678"/>
            <a:ext cx="9717504" cy="1070846"/>
          </a:xfrm>
        </p:spPr>
        <p:txBody>
          <a:bodyPr>
            <a:normAutofit fontScale="90000"/>
          </a:bodyPr>
          <a:lstStyle/>
          <a:p>
            <a:r>
              <a:rPr lang="en-US" dirty="0"/>
              <a:t>Comparator vs. Layered vs. Combination Trials</a:t>
            </a:r>
            <a:br>
              <a:rPr lang="en-US" dirty="0"/>
            </a:br>
            <a:endParaRPr lang="en-US" dirty="0"/>
          </a:p>
        </p:txBody>
      </p:sp>
      <p:grpSp>
        <p:nvGrpSpPr>
          <p:cNvPr id="6" name="Group 5">
            <a:extLst>
              <a:ext uri="{FF2B5EF4-FFF2-40B4-BE49-F238E27FC236}">
                <a16:creationId xmlns:a16="http://schemas.microsoft.com/office/drawing/2014/main" id="{097C7CCC-93FE-C743-81AC-FDFE1993C992}"/>
              </a:ext>
            </a:extLst>
          </p:cNvPr>
          <p:cNvGrpSpPr/>
          <p:nvPr/>
        </p:nvGrpSpPr>
        <p:grpSpPr>
          <a:xfrm>
            <a:off x="8131557" y="1930711"/>
            <a:ext cx="3669924" cy="4862557"/>
            <a:chOff x="399035" y="1410056"/>
            <a:chExt cx="3669924" cy="4862557"/>
          </a:xfrm>
        </p:grpSpPr>
        <p:sp>
          <p:nvSpPr>
            <p:cNvPr id="7" name="Rectangle: Rounded Corners 2">
              <a:extLst>
                <a:ext uri="{FF2B5EF4-FFF2-40B4-BE49-F238E27FC236}">
                  <a16:creationId xmlns:a16="http://schemas.microsoft.com/office/drawing/2014/main" id="{6F218446-DBE6-6349-AC6A-646EEDCA387F}"/>
                </a:ext>
              </a:extLst>
            </p:cNvPr>
            <p:cNvSpPr/>
            <p:nvPr/>
          </p:nvSpPr>
          <p:spPr bwMode="auto">
            <a:xfrm>
              <a:off x="399035" y="1410056"/>
              <a:ext cx="3669924" cy="4862557"/>
            </a:xfrm>
            <a:prstGeom prst="roundRect">
              <a:avLst/>
            </a:prstGeom>
            <a:noFill/>
            <a:ln w="57150" cap="flat" cmpd="sng" algn="ctr">
              <a:solidFill>
                <a:schemeClr val="accent4"/>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aphicFrame>
          <p:nvGraphicFramePr>
            <p:cNvPr id="8" name="Content Placeholder 1">
              <a:extLst>
                <a:ext uri="{FF2B5EF4-FFF2-40B4-BE49-F238E27FC236}">
                  <a16:creationId xmlns:a16="http://schemas.microsoft.com/office/drawing/2014/main" id="{F86D09E6-4576-F541-86F3-B8DD3554E640}"/>
                </a:ext>
              </a:extLst>
            </p:cNvPr>
            <p:cNvGraphicFramePr>
              <a:graphicFrameLocks/>
            </p:cNvGraphicFramePr>
            <p:nvPr/>
          </p:nvGraphicFramePr>
          <p:xfrm>
            <a:off x="475949" y="3661568"/>
            <a:ext cx="3497845" cy="20726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A7D66E58-3714-4E46-8BDE-7388BD0EFBDA}"/>
                </a:ext>
              </a:extLst>
            </p:cNvPr>
            <p:cNvSpPr txBox="1"/>
            <p:nvPr/>
          </p:nvSpPr>
          <p:spPr>
            <a:xfrm>
              <a:off x="611189" y="1674976"/>
              <a:ext cx="3054958" cy="1692771"/>
            </a:xfrm>
            <a:prstGeom prst="rect">
              <a:avLst/>
            </a:prstGeom>
            <a:noFill/>
          </p:spPr>
          <p:txBody>
            <a:bodyPr wrap="square" rtlCol="0">
              <a:spAutoFit/>
            </a:bodyPr>
            <a:lstStyle/>
            <a:p>
              <a:pPr marL="514350" indent="-514350">
                <a:buFont typeface="+mj-lt"/>
                <a:buAutoNum type="arabicPeriod" startAt="3"/>
              </a:pPr>
              <a:r>
                <a:rPr lang="en-US" sz="3200" dirty="0">
                  <a:latin typeface="+mj-lt"/>
                </a:rPr>
                <a:t>Combine</a:t>
              </a:r>
            </a:p>
            <a:p>
              <a:r>
                <a:rPr lang="en-US" dirty="0">
                  <a:latin typeface="+mj-lt"/>
                </a:rPr>
                <a:t>Compare existing prevention combined with EXP product</a:t>
              </a:r>
            </a:p>
          </p:txBody>
        </p:sp>
      </p:grpSp>
      <p:grpSp>
        <p:nvGrpSpPr>
          <p:cNvPr id="10" name="Group 9">
            <a:extLst>
              <a:ext uri="{FF2B5EF4-FFF2-40B4-BE49-F238E27FC236}">
                <a16:creationId xmlns:a16="http://schemas.microsoft.com/office/drawing/2014/main" id="{7E5F38C9-800C-2544-8580-962C8F902979}"/>
              </a:ext>
            </a:extLst>
          </p:cNvPr>
          <p:cNvGrpSpPr/>
          <p:nvPr/>
        </p:nvGrpSpPr>
        <p:grpSpPr>
          <a:xfrm>
            <a:off x="390519" y="1930711"/>
            <a:ext cx="3669924" cy="4862557"/>
            <a:chOff x="4277405" y="1408628"/>
            <a:chExt cx="3669924" cy="4862557"/>
          </a:xfrm>
        </p:grpSpPr>
        <p:graphicFrame>
          <p:nvGraphicFramePr>
            <p:cNvPr id="11" name="Content Placeholder 1">
              <a:extLst>
                <a:ext uri="{FF2B5EF4-FFF2-40B4-BE49-F238E27FC236}">
                  <a16:creationId xmlns:a16="http://schemas.microsoft.com/office/drawing/2014/main" id="{C132645B-B43B-FD42-BDAD-7E4173F8B1E7}"/>
                </a:ext>
              </a:extLst>
            </p:cNvPr>
            <p:cNvGraphicFramePr>
              <a:graphicFrameLocks/>
            </p:cNvGraphicFramePr>
            <p:nvPr/>
          </p:nvGraphicFramePr>
          <p:xfrm>
            <a:off x="4410892" y="3661569"/>
            <a:ext cx="3511060" cy="207265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Rectangle: Rounded Corners 15">
              <a:extLst>
                <a:ext uri="{FF2B5EF4-FFF2-40B4-BE49-F238E27FC236}">
                  <a16:creationId xmlns:a16="http://schemas.microsoft.com/office/drawing/2014/main" id="{3659437D-B4AE-CF48-9B47-59A839076426}"/>
                </a:ext>
              </a:extLst>
            </p:cNvPr>
            <p:cNvSpPr/>
            <p:nvPr/>
          </p:nvSpPr>
          <p:spPr bwMode="auto">
            <a:xfrm>
              <a:off x="4277405" y="1408628"/>
              <a:ext cx="3669924" cy="4862557"/>
            </a:xfrm>
            <a:prstGeom prst="roundRect">
              <a:avLst/>
            </a:prstGeom>
            <a:noFill/>
            <a:ln w="57150" cap="flat" cmpd="sng" algn="ctr">
              <a:solidFill>
                <a:schemeClr val="accent4"/>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3" name="TextBox 12">
              <a:extLst>
                <a:ext uri="{FF2B5EF4-FFF2-40B4-BE49-F238E27FC236}">
                  <a16:creationId xmlns:a16="http://schemas.microsoft.com/office/drawing/2014/main" id="{29BB9EDE-C469-B140-A54D-DDBB809DC03F}"/>
                </a:ext>
              </a:extLst>
            </p:cNvPr>
            <p:cNvSpPr txBox="1"/>
            <p:nvPr/>
          </p:nvSpPr>
          <p:spPr>
            <a:xfrm>
              <a:off x="4325463" y="1673552"/>
              <a:ext cx="3467648" cy="2062103"/>
            </a:xfrm>
            <a:prstGeom prst="rect">
              <a:avLst/>
            </a:prstGeom>
            <a:noFill/>
          </p:spPr>
          <p:txBody>
            <a:bodyPr wrap="square" rtlCol="0">
              <a:spAutoFit/>
            </a:bodyPr>
            <a:lstStyle/>
            <a:p>
              <a:pPr marL="514350" indent="-514350">
                <a:buFont typeface="+mj-lt"/>
                <a:buAutoNum type="arabicPeriod"/>
              </a:pPr>
              <a:r>
                <a:rPr lang="en-US" sz="3200" dirty="0">
                  <a:latin typeface="+mj-lt"/>
                </a:rPr>
                <a:t>Compare</a:t>
              </a:r>
            </a:p>
            <a:p>
              <a:r>
                <a:rPr lang="en-US" dirty="0">
                  <a:latin typeface="+mj-lt"/>
                </a:rPr>
                <a:t>Compare experimental product (EXP) to existing prevention (FTC/TDF) </a:t>
              </a:r>
            </a:p>
          </p:txBody>
        </p:sp>
      </p:grpSp>
      <p:grpSp>
        <p:nvGrpSpPr>
          <p:cNvPr id="14" name="Group 13">
            <a:extLst>
              <a:ext uri="{FF2B5EF4-FFF2-40B4-BE49-F238E27FC236}">
                <a16:creationId xmlns:a16="http://schemas.microsoft.com/office/drawing/2014/main" id="{420F2EE0-3C0F-3A40-A449-B3FC6E295B76}"/>
              </a:ext>
            </a:extLst>
          </p:cNvPr>
          <p:cNvGrpSpPr/>
          <p:nvPr/>
        </p:nvGrpSpPr>
        <p:grpSpPr>
          <a:xfrm>
            <a:off x="4283307" y="1894526"/>
            <a:ext cx="3669924" cy="4862557"/>
            <a:chOff x="8131557" y="1408628"/>
            <a:chExt cx="3669924" cy="4862557"/>
          </a:xfrm>
        </p:grpSpPr>
        <p:grpSp>
          <p:nvGrpSpPr>
            <p:cNvPr id="15" name="Group 14">
              <a:extLst>
                <a:ext uri="{FF2B5EF4-FFF2-40B4-BE49-F238E27FC236}">
                  <a16:creationId xmlns:a16="http://schemas.microsoft.com/office/drawing/2014/main" id="{8A729F2E-6386-1544-8AB0-6B1F4D2BBF88}"/>
                </a:ext>
              </a:extLst>
            </p:cNvPr>
            <p:cNvGrpSpPr/>
            <p:nvPr/>
          </p:nvGrpSpPr>
          <p:grpSpPr>
            <a:xfrm>
              <a:off x="8221054" y="3661569"/>
              <a:ext cx="3494997" cy="2072658"/>
              <a:chOff x="5138773" y="4010703"/>
              <a:chExt cx="3657600" cy="1371600"/>
            </a:xfrm>
          </p:grpSpPr>
          <p:sp>
            <p:nvSpPr>
              <p:cNvPr id="18" name="Rounded Rectangle 17">
                <a:extLst>
                  <a:ext uri="{FF2B5EF4-FFF2-40B4-BE49-F238E27FC236}">
                    <a16:creationId xmlns:a16="http://schemas.microsoft.com/office/drawing/2014/main" id="{64916AF4-3644-EF4F-B221-E19FF30F125E}"/>
                  </a:ext>
                </a:extLst>
              </p:cNvPr>
              <p:cNvSpPr/>
              <p:nvPr/>
            </p:nvSpPr>
            <p:spPr>
              <a:xfrm>
                <a:off x="5151097" y="4010703"/>
                <a:ext cx="3642458" cy="1371599"/>
              </a:xfrm>
              <a:prstGeom prst="roundRect">
                <a:avLst/>
              </a:prstGeom>
              <a:blipFill rotWithShape="1">
                <a:blip r:embed="rId12"/>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graphicFrame>
            <p:nvGraphicFramePr>
              <p:cNvPr id="19" name="Content Placeholder 1">
                <a:extLst>
                  <a:ext uri="{FF2B5EF4-FFF2-40B4-BE49-F238E27FC236}">
                    <a16:creationId xmlns:a16="http://schemas.microsoft.com/office/drawing/2014/main" id="{6210B791-006D-3A4A-93BE-2C8EEF2B73E5}"/>
                  </a:ext>
                </a:extLst>
              </p:cNvPr>
              <p:cNvGraphicFramePr>
                <a:graphicFrameLocks/>
              </p:cNvGraphicFramePr>
              <p:nvPr/>
            </p:nvGraphicFramePr>
            <p:xfrm>
              <a:off x="5138773" y="4010703"/>
              <a:ext cx="3657600" cy="13716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pSp>
        <p:sp>
          <p:nvSpPr>
            <p:cNvPr id="16" name="Rectangle: Rounded Corners 16">
              <a:extLst>
                <a:ext uri="{FF2B5EF4-FFF2-40B4-BE49-F238E27FC236}">
                  <a16:creationId xmlns:a16="http://schemas.microsoft.com/office/drawing/2014/main" id="{8430F1A5-E8FC-E944-9514-FD9EEF96B338}"/>
                </a:ext>
              </a:extLst>
            </p:cNvPr>
            <p:cNvSpPr/>
            <p:nvPr/>
          </p:nvSpPr>
          <p:spPr bwMode="auto">
            <a:xfrm>
              <a:off x="8131557" y="1408628"/>
              <a:ext cx="3669924" cy="4862557"/>
            </a:xfrm>
            <a:prstGeom prst="roundRect">
              <a:avLst/>
            </a:prstGeom>
            <a:noFill/>
            <a:ln w="57150" cap="flat" cmpd="sng" algn="ctr">
              <a:solidFill>
                <a:schemeClr val="accent4"/>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7" name="TextBox 16">
              <a:extLst>
                <a:ext uri="{FF2B5EF4-FFF2-40B4-BE49-F238E27FC236}">
                  <a16:creationId xmlns:a16="http://schemas.microsoft.com/office/drawing/2014/main" id="{69567F5C-48F2-7545-B2C6-F17B819A9A59}"/>
                </a:ext>
              </a:extLst>
            </p:cNvPr>
            <p:cNvSpPr txBox="1"/>
            <p:nvPr/>
          </p:nvSpPr>
          <p:spPr>
            <a:xfrm>
              <a:off x="8439040" y="1673551"/>
              <a:ext cx="3054958" cy="2062103"/>
            </a:xfrm>
            <a:prstGeom prst="rect">
              <a:avLst/>
            </a:prstGeom>
            <a:noFill/>
          </p:spPr>
          <p:txBody>
            <a:bodyPr wrap="square" rtlCol="0">
              <a:spAutoFit/>
            </a:bodyPr>
            <a:lstStyle/>
            <a:p>
              <a:pPr marL="514350" indent="-514350">
                <a:buFont typeface="+mj-lt"/>
                <a:buAutoNum type="arabicPeriod" startAt="2"/>
              </a:pPr>
              <a:r>
                <a:rPr lang="en-US" sz="3200" dirty="0">
                  <a:latin typeface="+mj-lt"/>
                </a:rPr>
                <a:t>Layer</a:t>
              </a:r>
            </a:p>
            <a:p>
              <a:r>
                <a:rPr lang="en-US" dirty="0">
                  <a:latin typeface="+mj-lt"/>
                </a:rPr>
                <a:t>Compare EXP to placebo (PBO) on top of use of existing prevention </a:t>
              </a:r>
            </a:p>
          </p:txBody>
        </p:sp>
      </p:grpSp>
    </p:spTree>
    <p:extLst>
      <p:ext uri="{BB962C8B-B14F-4D97-AF65-F5344CB8AC3E}">
        <p14:creationId xmlns:p14="http://schemas.microsoft.com/office/powerpoint/2010/main" val="3165479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DD705-DC53-9E46-952C-6E9B78846B4D}"/>
              </a:ext>
            </a:extLst>
          </p:cNvPr>
          <p:cNvSpPr>
            <a:spLocks noGrp="1"/>
          </p:cNvSpPr>
          <p:nvPr>
            <p:ph type="title"/>
          </p:nvPr>
        </p:nvSpPr>
        <p:spPr/>
        <p:txBody>
          <a:bodyPr/>
          <a:lstStyle/>
          <a:p>
            <a:r>
              <a:rPr lang="en-US" dirty="0"/>
              <a:t>Using Surrogate HIV incidence</a:t>
            </a:r>
          </a:p>
        </p:txBody>
      </p:sp>
      <p:sp>
        <p:nvSpPr>
          <p:cNvPr id="3" name="Content Placeholder 2">
            <a:extLst>
              <a:ext uri="{FF2B5EF4-FFF2-40B4-BE49-F238E27FC236}">
                <a16:creationId xmlns:a16="http://schemas.microsoft.com/office/drawing/2014/main" id="{92B49BEC-336A-0642-B99B-99CCA7B6829C}"/>
              </a:ext>
            </a:extLst>
          </p:cNvPr>
          <p:cNvSpPr>
            <a:spLocks noGrp="1"/>
          </p:cNvSpPr>
          <p:nvPr>
            <p:ph idx="1"/>
          </p:nvPr>
        </p:nvSpPr>
        <p:spPr>
          <a:xfrm>
            <a:off x="1693064" y="1545073"/>
            <a:ext cx="9664148" cy="2250488"/>
          </a:xfrm>
        </p:spPr>
        <p:txBody>
          <a:bodyPr>
            <a:normAutofit/>
          </a:bodyPr>
          <a:lstStyle/>
          <a:p>
            <a:pPr>
              <a:lnSpc>
                <a:spcPct val="120000"/>
              </a:lnSpc>
              <a:spcBef>
                <a:spcPts val="0"/>
              </a:spcBef>
              <a:spcAft>
                <a:spcPts val="600"/>
              </a:spcAft>
            </a:pPr>
            <a:r>
              <a:rPr lang="en-US" dirty="0"/>
              <a:t>A surrogate is something (e.g. co-infection) that strongly predicts the likelihood of something else.</a:t>
            </a:r>
          </a:p>
          <a:p>
            <a:pPr>
              <a:lnSpc>
                <a:spcPct val="120000"/>
              </a:lnSpc>
              <a:spcBef>
                <a:spcPts val="0"/>
              </a:spcBef>
              <a:spcAft>
                <a:spcPts val="600"/>
              </a:spcAft>
            </a:pPr>
            <a:r>
              <a:rPr lang="en-US" dirty="0"/>
              <a:t>In </a:t>
            </a:r>
            <a:r>
              <a:rPr lang="en-US" dirty="0" err="1"/>
              <a:t>PrEP</a:t>
            </a:r>
            <a:r>
              <a:rPr lang="en-US" dirty="0"/>
              <a:t> research, could the incidence of certain sexually transmitted infections (STIs) predict HIV incidence?</a:t>
            </a:r>
          </a:p>
          <a:p>
            <a:pPr>
              <a:lnSpc>
                <a:spcPct val="120000"/>
              </a:lnSpc>
              <a:spcBef>
                <a:spcPts val="0"/>
              </a:spcBef>
              <a:spcAft>
                <a:spcPts val="600"/>
              </a:spcAft>
            </a:pPr>
            <a:r>
              <a:rPr lang="en-US" dirty="0"/>
              <a:t>If we can prove that STI incidence predicts HIV incidence, this could help with new HIV px trial designs in at least two ways. If STI incidence predicts HIV incidence we can use it to:</a:t>
            </a:r>
          </a:p>
        </p:txBody>
      </p:sp>
      <p:cxnSp>
        <p:nvCxnSpPr>
          <p:cNvPr id="4" name="Straight Connector 3">
            <a:extLst>
              <a:ext uri="{FF2B5EF4-FFF2-40B4-BE49-F238E27FC236}">
                <a16:creationId xmlns:a16="http://schemas.microsoft.com/office/drawing/2014/main" id="{C0BF1AE3-7BA6-D14B-AE32-429E87FB4BDE}"/>
              </a:ext>
            </a:extLst>
          </p:cNvPr>
          <p:cNvCxnSpPr>
            <a:cxnSpLocks/>
          </p:cNvCxnSpPr>
          <p:nvPr/>
        </p:nvCxnSpPr>
        <p:spPr>
          <a:xfrm>
            <a:off x="6119656" y="4090608"/>
            <a:ext cx="0" cy="2300803"/>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9D5F05D-F434-3D42-AF09-03EF74A048A1}"/>
              </a:ext>
            </a:extLst>
          </p:cNvPr>
          <p:cNvSpPr txBox="1"/>
          <p:nvPr/>
        </p:nvSpPr>
        <p:spPr>
          <a:xfrm>
            <a:off x="2168682" y="4731180"/>
            <a:ext cx="3545493" cy="1323439"/>
          </a:xfrm>
          <a:prstGeom prst="rect">
            <a:avLst/>
          </a:prstGeom>
          <a:noFill/>
        </p:spPr>
        <p:txBody>
          <a:bodyPr wrap="square" rtlCol="0">
            <a:spAutoFit/>
          </a:bodyPr>
          <a:lstStyle/>
          <a:p>
            <a:r>
              <a:rPr lang="en-US" sz="2000" dirty="0"/>
              <a:t>Confidently decide where to recruit studies that will have enough “events” to decrease trial size.</a:t>
            </a:r>
          </a:p>
        </p:txBody>
      </p:sp>
      <p:sp>
        <p:nvSpPr>
          <p:cNvPr id="10" name="TextBox 9">
            <a:extLst>
              <a:ext uri="{FF2B5EF4-FFF2-40B4-BE49-F238E27FC236}">
                <a16:creationId xmlns:a16="http://schemas.microsoft.com/office/drawing/2014/main" id="{B15D0C76-4B17-F14A-B547-4F914FD519B2}"/>
              </a:ext>
            </a:extLst>
          </p:cNvPr>
          <p:cNvSpPr txBox="1"/>
          <p:nvPr/>
        </p:nvSpPr>
        <p:spPr>
          <a:xfrm>
            <a:off x="6525138" y="4090608"/>
            <a:ext cx="909311" cy="584775"/>
          </a:xfrm>
          <a:prstGeom prst="rect">
            <a:avLst/>
          </a:prstGeom>
          <a:noFill/>
        </p:spPr>
        <p:txBody>
          <a:bodyPr wrap="square" rtlCol="0">
            <a:spAutoFit/>
          </a:bodyPr>
          <a:lstStyle/>
          <a:p>
            <a:pPr algn="ctr"/>
            <a:r>
              <a:rPr lang="en-US" sz="3200" dirty="0">
                <a:solidFill>
                  <a:srgbClr val="AE1735"/>
                </a:solidFill>
              </a:rPr>
              <a:t>#2</a:t>
            </a:r>
          </a:p>
        </p:txBody>
      </p:sp>
      <p:sp>
        <p:nvSpPr>
          <p:cNvPr id="13" name="TextBox 12">
            <a:extLst>
              <a:ext uri="{FF2B5EF4-FFF2-40B4-BE49-F238E27FC236}">
                <a16:creationId xmlns:a16="http://schemas.microsoft.com/office/drawing/2014/main" id="{39C717AA-4D3F-3143-B137-9DE7BB674D58}"/>
              </a:ext>
            </a:extLst>
          </p:cNvPr>
          <p:cNvSpPr txBox="1"/>
          <p:nvPr/>
        </p:nvSpPr>
        <p:spPr>
          <a:xfrm>
            <a:off x="1934348" y="4090608"/>
            <a:ext cx="909311" cy="584775"/>
          </a:xfrm>
          <a:prstGeom prst="rect">
            <a:avLst/>
          </a:prstGeom>
          <a:noFill/>
        </p:spPr>
        <p:txBody>
          <a:bodyPr wrap="square" rtlCol="0">
            <a:spAutoFit/>
          </a:bodyPr>
          <a:lstStyle/>
          <a:p>
            <a:pPr algn="ctr"/>
            <a:r>
              <a:rPr lang="en-US" sz="3200" dirty="0">
                <a:solidFill>
                  <a:srgbClr val="AE1735"/>
                </a:solidFill>
              </a:rPr>
              <a:t>#1</a:t>
            </a:r>
          </a:p>
        </p:txBody>
      </p:sp>
      <p:sp>
        <p:nvSpPr>
          <p:cNvPr id="15" name="TextBox 14">
            <a:extLst>
              <a:ext uri="{FF2B5EF4-FFF2-40B4-BE49-F238E27FC236}">
                <a16:creationId xmlns:a16="http://schemas.microsoft.com/office/drawing/2014/main" id="{E30728C4-7400-9643-9567-807A5828739F}"/>
              </a:ext>
            </a:extLst>
          </p:cNvPr>
          <p:cNvSpPr txBox="1"/>
          <p:nvPr/>
        </p:nvSpPr>
        <p:spPr>
          <a:xfrm>
            <a:off x="6701685" y="4723517"/>
            <a:ext cx="4079726" cy="1323439"/>
          </a:xfrm>
          <a:prstGeom prst="rect">
            <a:avLst/>
          </a:prstGeom>
          <a:noFill/>
        </p:spPr>
        <p:txBody>
          <a:bodyPr wrap="square" rtlCol="0">
            <a:spAutoFit/>
          </a:bodyPr>
          <a:lstStyle/>
          <a:p>
            <a:r>
              <a:rPr lang="en-US" sz="2000" dirty="0"/>
              <a:t>May be precise enough to ethically allow for trial designs where the expected affect of SoC may be lower (e.g. limited use of Truvada for </a:t>
            </a:r>
            <a:r>
              <a:rPr lang="en-US" sz="2000" dirty="0" err="1"/>
              <a:t>PrEP</a:t>
            </a:r>
            <a:r>
              <a:rPr lang="en-US" sz="2000" dirty="0"/>
              <a:t>)</a:t>
            </a:r>
          </a:p>
        </p:txBody>
      </p:sp>
    </p:spTree>
    <p:extLst>
      <p:ext uri="{BB962C8B-B14F-4D97-AF65-F5344CB8AC3E}">
        <p14:creationId xmlns:p14="http://schemas.microsoft.com/office/powerpoint/2010/main" val="2727933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CBDB-FEDC-074C-9F82-ED19E2B08950}"/>
              </a:ext>
            </a:extLst>
          </p:cNvPr>
          <p:cNvSpPr>
            <a:spLocks noGrp="1"/>
          </p:cNvSpPr>
          <p:nvPr>
            <p:ph type="ctrTitle"/>
          </p:nvPr>
        </p:nvSpPr>
        <p:spPr>
          <a:xfrm>
            <a:off x="973666" y="474565"/>
            <a:ext cx="10244667" cy="2387600"/>
          </a:xfrm>
        </p:spPr>
        <p:txBody>
          <a:bodyPr>
            <a:normAutofit/>
          </a:bodyPr>
          <a:lstStyle/>
          <a:p>
            <a:r>
              <a:rPr lang="en-US" sz="8000" dirty="0">
                <a:solidFill>
                  <a:srgbClr val="AE1735"/>
                </a:solidFill>
              </a:rPr>
              <a:t>Product Characteristics</a:t>
            </a:r>
          </a:p>
        </p:txBody>
      </p:sp>
      <p:sp>
        <p:nvSpPr>
          <p:cNvPr id="3" name="TextBox 2">
            <a:extLst>
              <a:ext uri="{FF2B5EF4-FFF2-40B4-BE49-F238E27FC236}">
                <a16:creationId xmlns:a16="http://schemas.microsoft.com/office/drawing/2014/main" id="{E1F9AF79-A9C2-A04E-BD46-AD85864A0B9F}"/>
              </a:ext>
            </a:extLst>
          </p:cNvPr>
          <p:cNvSpPr txBox="1"/>
          <p:nvPr/>
        </p:nvSpPr>
        <p:spPr>
          <a:xfrm>
            <a:off x="2098157" y="3221362"/>
            <a:ext cx="7995684"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A biomedical intervention’s mode of action (how it works) and the method of its delivery (e.g. pill, injection, etc.) may introduce a layer of complexity into study designs.</a:t>
            </a:r>
          </a:p>
          <a:p>
            <a:pPr marL="285750" indent="-28575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HIV prevention trail design, in the era of </a:t>
            </a:r>
            <a:r>
              <a:rPr lang="en-US" sz="2400" dirty="0" err="1">
                <a:latin typeface="Arial" panose="020B0604020202020204" pitchFamily="34" charset="0"/>
                <a:cs typeface="Arial" panose="020B0604020202020204" pitchFamily="34" charset="0"/>
              </a:rPr>
              <a:t>PrEP</a:t>
            </a:r>
            <a:r>
              <a:rPr lang="en-US" sz="2400" dirty="0">
                <a:latin typeface="Arial" panose="020B0604020202020204" pitchFamily="34" charset="0"/>
                <a:cs typeface="Arial" panose="020B0604020202020204" pitchFamily="34" charset="0"/>
              </a:rPr>
              <a:t>, will require meeting the challenge of this complexity.</a:t>
            </a:r>
          </a:p>
        </p:txBody>
      </p:sp>
    </p:spTree>
    <p:extLst>
      <p:ext uri="{BB962C8B-B14F-4D97-AF65-F5344CB8AC3E}">
        <p14:creationId xmlns:p14="http://schemas.microsoft.com/office/powerpoint/2010/main" val="23092966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61F1D-84DA-2D44-9D82-DCAB3C462AE3}"/>
              </a:ext>
            </a:extLst>
          </p:cNvPr>
          <p:cNvSpPr>
            <a:spLocks noGrp="1"/>
          </p:cNvSpPr>
          <p:nvPr>
            <p:ph type="title"/>
          </p:nvPr>
        </p:nvSpPr>
        <p:spPr>
          <a:xfrm>
            <a:off x="1636296" y="365126"/>
            <a:ext cx="9717504" cy="1070846"/>
          </a:xfrm>
        </p:spPr>
        <p:txBody>
          <a:bodyPr/>
          <a:lstStyle/>
          <a:p>
            <a:r>
              <a:rPr lang="en-US" dirty="0"/>
              <a:t>Mode of Action</a:t>
            </a:r>
          </a:p>
        </p:txBody>
      </p:sp>
      <p:sp>
        <p:nvSpPr>
          <p:cNvPr id="4" name="Oval 3">
            <a:extLst>
              <a:ext uri="{FF2B5EF4-FFF2-40B4-BE49-F238E27FC236}">
                <a16:creationId xmlns:a16="http://schemas.microsoft.com/office/drawing/2014/main" id="{E4D81F23-5C9D-904F-ABF1-FD8635DB4882}"/>
              </a:ext>
            </a:extLst>
          </p:cNvPr>
          <p:cNvSpPr/>
          <p:nvPr/>
        </p:nvSpPr>
        <p:spPr>
          <a:xfrm>
            <a:off x="5550290" y="4682344"/>
            <a:ext cx="808311" cy="786809"/>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77631D6-55EF-1F41-8D4E-E9C9395D05DF}"/>
              </a:ext>
            </a:extLst>
          </p:cNvPr>
          <p:cNvSpPr/>
          <p:nvPr/>
        </p:nvSpPr>
        <p:spPr>
          <a:xfrm>
            <a:off x="6215178" y="4602240"/>
            <a:ext cx="361271" cy="363515"/>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0CF1CD5-9BC5-A840-8281-2C39FA1A9FF6}"/>
              </a:ext>
            </a:extLst>
          </p:cNvPr>
          <p:cNvSpPr/>
          <p:nvPr/>
        </p:nvSpPr>
        <p:spPr>
          <a:xfrm>
            <a:off x="6215177" y="5185742"/>
            <a:ext cx="361271" cy="36351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635B1B5-A3A8-CD4E-AAD1-F402B9D6652B}"/>
              </a:ext>
            </a:extLst>
          </p:cNvPr>
          <p:cNvSpPr/>
          <p:nvPr/>
        </p:nvSpPr>
        <p:spPr>
          <a:xfrm>
            <a:off x="5778129" y="1873275"/>
            <a:ext cx="808311" cy="786809"/>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ross 13">
            <a:extLst>
              <a:ext uri="{FF2B5EF4-FFF2-40B4-BE49-F238E27FC236}">
                <a16:creationId xmlns:a16="http://schemas.microsoft.com/office/drawing/2014/main" id="{5BA7DA02-518E-414A-9691-24EC39216929}"/>
              </a:ext>
            </a:extLst>
          </p:cNvPr>
          <p:cNvSpPr/>
          <p:nvPr/>
        </p:nvSpPr>
        <p:spPr>
          <a:xfrm rot="481497">
            <a:off x="6044093" y="2206498"/>
            <a:ext cx="239173" cy="227890"/>
          </a:xfrm>
          <a:prstGeom prst="plus">
            <a:avLst>
              <a:gd name="adj" fmla="val 4233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ross 14">
            <a:extLst>
              <a:ext uri="{FF2B5EF4-FFF2-40B4-BE49-F238E27FC236}">
                <a16:creationId xmlns:a16="http://schemas.microsoft.com/office/drawing/2014/main" id="{055B7764-1BBA-FE49-AF09-C68E48A36558}"/>
              </a:ext>
            </a:extLst>
          </p:cNvPr>
          <p:cNvSpPr/>
          <p:nvPr/>
        </p:nvSpPr>
        <p:spPr>
          <a:xfrm rot="208240">
            <a:off x="6425494" y="1867243"/>
            <a:ext cx="222547" cy="230712"/>
          </a:xfrm>
          <a:prstGeom prst="plus">
            <a:avLst>
              <a:gd name="adj" fmla="val 4233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a:extLst>
              <a:ext uri="{FF2B5EF4-FFF2-40B4-BE49-F238E27FC236}">
                <a16:creationId xmlns:a16="http://schemas.microsoft.com/office/drawing/2014/main" id="{D836FFD6-86DD-4945-9146-74C794A5C39C}"/>
              </a:ext>
            </a:extLst>
          </p:cNvPr>
          <p:cNvSpPr/>
          <p:nvPr/>
        </p:nvSpPr>
        <p:spPr>
          <a:xfrm>
            <a:off x="6883613" y="5114032"/>
            <a:ext cx="283779" cy="283411"/>
          </a:xfrm>
          <a:prstGeom prst="su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5508E68A-E872-0649-90CF-EE9C706433A4}"/>
              </a:ext>
            </a:extLst>
          </p:cNvPr>
          <p:cNvSpPr/>
          <p:nvPr/>
        </p:nvSpPr>
        <p:spPr>
          <a:xfrm>
            <a:off x="6702978" y="4913669"/>
            <a:ext cx="361271" cy="363515"/>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un 18">
            <a:extLst>
              <a:ext uri="{FF2B5EF4-FFF2-40B4-BE49-F238E27FC236}">
                <a16:creationId xmlns:a16="http://schemas.microsoft.com/office/drawing/2014/main" id="{2B1AAE7D-CE30-624C-921A-062E855BE29E}"/>
              </a:ext>
            </a:extLst>
          </p:cNvPr>
          <p:cNvSpPr/>
          <p:nvPr/>
        </p:nvSpPr>
        <p:spPr>
          <a:xfrm>
            <a:off x="6654821" y="1918219"/>
            <a:ext cx="283779" cy="283411"/>
          </a:xfrm>
          <a:prstGeom prst="su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un 19">
            <a:extLst>
              <a:ext uri="{FF2B5EF4-FFF2-40B4-BE49-F238E27FC236}">
                <a16:creationId xmlns:a16="http://schemas.microsoft.com/office/drawing/2014/main" id="{6488FA15-A05F-5944-98E9-2B3A7422247B}"/>
              </a:ext>
            </a:extLst>
          </p:cNvPr>
          <p:cNvSpPr/>
          <p:nvPr/>
        </p:nvSpPr>
        <p:spPr>
          <a:xfrm>
            <a:off x="6182284" y="2220588"/>
            <a:ext cx="283779" cy="283411"/>
          </a:xfrm>
          <a:prstGeom prst="su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7556937-48C7-1E41-8AC5-B366371BFDC6}"/>
              </a:ext>
            </a:extLst>
          </p:cNvPr>
          <p:cNvSpPr/>
          <p:nvPr/>
        </p:nvSpPr>
        <p:spPr>
          <a:xfrm>
            <a:off x="5838727" y="3222813"/>
            <a:ext cx="808311" cy="786809"/>
          </a:xfrm>
          <a:prstGeom prst="ellipse">
            <a:avLst/>
          </a:prstGeom>
          <a:solidFill>
            <a:srgbClr val="E6A1D4"/>
          </a:solidFill>
          <a:ln>
            <a:solidFill>
              <a:srgbClr val="E6A1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ross 22">
            <a:extLst>
              <a:ext uri="{FF2B5EF4-FFF2-40B4-BE49-F238E27FC236}">
                <a16:creationId xmlns:a16="http://schemas.microsoft.com/office/drawing/2014/main" id="{CFF14FC0-06A2-934E-9290-67E84FCC4B0E}"/>
              </a:ext>
            </a:extLst>
          </p:cNvPr>
          <p:cNvSpPr/>
          <p:nvPr/>
        </p:nvSpPr>
        <p:spPr>
          <a:xfrm rot="481497">
            <a:off x="6104691" y="3556036"/>
            <a:ext cx="239173" cy="227890"/>
          </a:xfrm>
          <a:prstGeom prst="plus">
            <a:avLst>
              <a:gd name="adj" fmla="val 4233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ross 23">
            <a:extLst>
              <a:ext uri="{FF2B5EF4-FFF2-40B4-BE49-F238E27FC236}">
                <a16:creationId xmlns:a16="http://schemas.microsoft.com/office/drawing/2014/main" id="{BF4C737E-DD14-0042-823E-C1E0A5D4C73F}"/>
              </a:ext>
            </a:extLst>
          </p:cNvPr>
          <p:cNvSpPr/>
          <p:nvPr/>
        </p:nvSpPr>
        <p:spPr>
          <a:xfrm rot="208240">
            <a:off x="6486092" y="3216781"/>
            <a:ext cx="222547" cy="230712"/>
          </a:xfrm>
          <a:prstGeom prst="plus">
            <a:avLst>
              <a:gd name="adj" fmla="val 4233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un 24">
            <a:extLst>
              <a:ext uri="{FF2B5EF4-FFF2-40B4-BE49-F238E27FC236}">
                <a16:creationId xmlns:a16="http://schemas.microsoft.com/office/drawing/2014/main" id="{FDBE37AD-B004-0346-8592-2895FF1B873C}"/>
              </a:ext>
            </a:extLst>
          </p:cNvPr>
          <p:cNvSpPr/>
          <p:nvPr/>
        </p:nvSpPr>
        <p:spPr>
          <a:xfrm>
            <a:off x="6715419" y="3267757"/>
            <a:ext cx="283779" cy="283411"/>
          </a:xfrm>
          <a:prstGeom prst="su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n 25">
            <a:extLst>
              <a:ext uri="{FF2B5EF4-FFF2-40B4-BE49-F238E27FC236}">
                <a16:creationId xmlns:a16="http://schemas.microsoft.com/office/drawing/2014/main" id="{649E4EED-DE5F-AD4C-BB45-91EBF68DEE67}"/>
              </a:ext>
            </a:extLst>
          </p:cNvPr>
          <p:cNvSpPr/>
          <p:nvPr/>
        </p:nvSpPr>
        <p:spPr>
          <a:xfrm>
            <a:off x="6242882" y="3570126"/>
            <a:ext cx="283779" cy="283411"/>
          </a:xfrm>
          <a:prstGeom prst="su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a:extLst>
              <a:ext uri="{FF2B5EF4-FFF2-40B4-BE49-F238E27FC236}">
                <a16:creationId xmlns:a16="http://schemas.microsoft.com/office/drawing/2014/main" id="{FECCFE15-3484-5F44-AA64-B9FE3A1AEFFD}"/>
              </a:ext>
            </a:extLst>
          </p:cNvPr>
          <p:cNvSpPr txBox="1">
            <a:spLocks/>
          </p:cNvSpPr>
          <p:nvPr/>
        </p:nvSpPr>
        <p:spPr>
          <a:xfrm>
            <a:off x="7463613" y="1785020"/>
            <a:ext cx="4311499" cy="107084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b="0" dirty="0"/>
              <a:t>Directly block viral attachment to, or entry  or reproduction in immune cells (e.g. antiretrovirals, </a:t>
            </a:r>
            <a:r>
              <a:rPr lang="en-US" sz="2400" b="0" dirty="0" err="1"/>
              <a:t>bNABs</a:t>
            </a:r>
            <a:r>
              <a:rPr lang="en-US" sz="2400" b="0" dirty="0"/>
              <a:t>, etc.)</a:t>
            </a:r>
          </a:p>
        </p:txBody>
      </p:sp>
      <p:sp>
        <p:nvSpPr>
          <p:cNvPr id="28" name="Title 1">
            <a:extLst>
              <a:ext uri="{FF2B5EF4-FFF2-40B4-BE49-F238E27FC236}">
                <a16:creationId xmlns:a16="http://schemas.microsoft.com/office/drawing/2014/main" id="{6F216537-1DD7-D247-9ED8-2D5707A13F9A}"/>
              </a:ext>
            </a:extLst>
          </p:cNvPr>
          <p:cNvSpPr txBox="1">
            <a:spLocks/>
          </p:cNvSpPr>
          <p:nvPr/>
        </p:nvSpPr>
        <p:spPr>
          <a:xfrm>
            <a:off x="7474557" y="4558771"/>
            <a:ext cx="3879243" cy="1070846"/>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b="0" dirty="0"/>
              <a:t>Prompt the body to produce a lasting immune response to the virus (e.g. vaccines)</a:t>
            </a:r>
          </a:p>
        </p:txBody>
      </p:sp>
      <p:sp>
        <p:nvSpPr>
          <p:cNvPr id="29" name="Title 1">
            <a:extLst>
              <a:ext uri="{FF2B5EF4-FFF2-40B4-BE49-F238E27FC236}">
                <a16:creationId xmlns:a16="http://schemas.microsoft.com/office/drawing/2014/main" id="{834176F6-CBCC-3C4D-8CD0-E9DA769D58AA}"/>
              </a:ext>
            </a:extLst>
          </p:cNvPr>
          <p:cNvSpPr txBox="1">
            <a:spLocks/>
          </p:cNvSpPr>
          <p:nvPr/>
        </p:nvSpPr>
        <p:spPr>
          <a:xfrm>
            <a:off x="7463614" y="3176408"/>
            <a:ext cx="4064448" cy="1070846"/>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b="1" i="0" kern="1200">
                <a:solidFill>
                  <a:schemeClr val="tx1"/>
                </a:solidFill>
                <a:latin typeface="Arial Narrow" panose="020B0604020202020204" pitchFamily="34" charset="0"/>
                <a:ea typeface="+mj-ea"/>
                <a:cs typeface="Arial Narrow" panose="020B0604020202020204" pitchFamily="34" charset="0"/>
              </a:defRPr>
            </a:lvl1pPr>
          </a:lstStyle>
          <a:p>
            <a:r>
              <a:rPr lang="en-US" sz="2400" b="0" dirty="0"/>
              <a:t>Directly block viral attachment to, or entry  or reproduction in other cells (e.g. microbicides)</a:t>
            </a:r>
          </a:p>
        </p:txBody>
      </p:sp>
      <p:sp>
        <p:nvSpPr>
          <p:cNvPr id="31" name="Title 1">
            <a:extLst>
              <a:ext uri="{FF2B5EF4-FFF2-40B4-BE49-F238E27FC236}">
                <a16:creationId xmlns:a16="http://schemas.microsoft.com/office/drawing/2014/main" id="{4B306CC5-1E5F-524E-886C-30B4012371ED}"/>
              </a:ext>
            </a:extLst>
          </p:cNvPr>
          <p:cNvSpPr txBox="1">
            <a:spLocks/>
          </p:cNvSpPr>
          <p:nvPr/>
        </p:nvSpPr>
        <p:spPr>
          <a:xfrm>
            <a:off x="1615031" y="1435971"/>
            <a:ext cx="3666130" cy="4901033"/>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b="1" i="0" kern="1200">
                <a:solidFill>
                  <a:schemeClr val="tx1"/>
                </a:solidFill>
                <a:latin typeface="Arial Narrow" panose="020B0604020202020204" pitchFamily="34" charset="0"/>
                <a:ea typeface="+mj-ea"/>
                <a:cs typeface="Arial Narrow" panose="020B0604020202020204" pitchFamily="34" charset="0"/>
              </a:defRPr>
            </a:lvl1pPr>
          </a:lstStyle>
          <a:p>
            <a:pPr>
              <a:lnSpc>
                <a:spcPct val="100000"/>
              </a:lnSpc>
              <a:spcBef>
                <a:spcPts val="600"/>
              </a:spcBef>
              <a:spcAft>
                <a:spcPts val="600"/>
              </a:spcAft>
            </a:pPr>
            <a:r>
              <a:rPr lang="en-US" sz="2400" b="0" dirty="0"/>
              <a:t>Different modes of action may:</a:t>
            </a:r>
          </a:p>
          <a:p>
            <a:pPr marL="342900" indent="-342900">
              <a:lnSpc>
                <a:spcPct val="100000"/>
              </a:lnSpc>
              <a:spcBef>
                <a:spcPts val="600"/>
              </a:spcBef>
              <a:spcAft>
                <a:spcPts val="600"/>
              </a:spcAft>
              <a:buFont typeface="Arial" panose="020B0604020202020204" pitchFamily="34" charset="0"/>
              <a:buChar char="•"/>
            </a:pPr>
            <a:r>
              <a:rPr lang="en-US" sz="2400" b="0" dirty="0"/>
              <a:t>Require difference modes of delivery (e.g. shot vs. pill)</a:t>
            </a:r>
          </a:p>
          <a:p>
            <a:pPr marL="342900" indent="-342900">
              <a:lnSpc>
                <a:spcPct val="100000"/>
              </a:lnSpc>
              <a:spcBef>
                <a:spcPts val="600"/>
              </a:spcBef>
              <a:spcAft>
                <a:spcPts val="600"/>
              </a:spcAft>
              <a:buFont typeface="Arial" panose="020B0604020202020204" pitchFamily="34" charset="0"/>
              <a:buChar char="•"/>
            </a:pPr>
            <a:r>
              <a:rPr lang="en-US" sz="2400" b="0" dirty="0"/>
              <a:t>Additive (1 + 1 = 2) or even synergistic (1 + 1 =3 )</a:t>
            </a:r>
          </a:p>
          <a:p>
            <a:pPr marL="342900" indent="-342900">
              <a:lnSpc>
                <a:spcPct val="100000"/>
              </a:lnSpc>
              <a:spcBef>
                <a:spcPts val="600"/>
              </a:spcBef>
              <a:spcAft>
                <a:spcPts val="600"/>
              </a:spcAft>
              <a:buFont typeface="Arial" panose="020B0604020202020204" pitchFamily="34" charset="0"/>
              <a:buChar char="•"/>
            </a:pPr>
            <a:r>
              <a:rPr lang="en-US" sz="2400" b="0" dirty="0"/>
              <a:t>A layered design approach may be ethical if a less effective product (e.g. vaccine with 50% efficacy) serves as an effective backstop to another product (e.g. Truvada, etc.)</a:t>
            </a:r>
          </a:p>
        </p:txBody>
      </p:sp>
    </p:spTree>
    <p:extLst>
      <p:ext uri="{BB962C8B-B14F-4D97-AF65-F5344CB8AC3E}">
        <p14:creationId xmlns:p14="http://schemas.microsoft.com/office/powerpoint/2010/main" val="1682478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7F694-FB92-C143-BA8E-5581DD2E4E58}"/>
              </a:ext>
            </a:extLst>
          </p:cNvPr>
          <p:cNvSpPr>
            <a:spLocks noGrp="1"/>
          </p:cNvSpPr>
          <p:nvPr>
            <p:ph type="title"/>
          </p:nvPr>
        </p:nvSpPr>
        <p:spPr>
          <a:xfrm>
            <a:off x="1615031" y="96629"/>
            <a:ext cx="5338662" cy="1379952"/>
          </a:xfrm>
        </p:spPr>
        <p:txBody>
          <a:bodyPr>
            <a:normAutofit/>
          </a:bodyPr>
          <a:lstStyle/>
          <a:p>
            <a:r>
              <a:rPr lang="en-US" sz="5400" dirty="0"/>
              <a:t>Mode of Delivery</a:t>
            </a:r>
          </a:p>
        </p:txBody>
      </p:sp>
      <p:pic>
        <p:nvPicPr>
          <p:cNvPr id="5" name="Picture 4" descr="A close up of a logo&#10;&#10;Description automatically generated">
            <a:extLst>
              <a:ext uri="{FF2B5EF4-FFF2-40B4-BE49-F238E27FC236}">
                <a16:creationId xmlns:a16="http://schemas.microsoft.com/office/drawing/2014/main" id="{66139EF1-D8A6-7D4B-9BC0-3D4F63291C86}"/>
              </a:ext>
            </a:extLst>
          </p:cNvPr>
          <p:cNvPicPr>
            <a:picLocks noChangeAspect="1"/>
          </p:cNvPicPr>
          <p:nvPr/>
        </p:nvPicPr>
        <p:blipFill>
          <a:blip r:embed="rId2">
            <a:duotone>
              <a:schemeClr val="accent1">
                <a:shade val="45000"/>
                <a:satMod val="135000"/>
              </a:schemeClr>
              <a:prstClr val="white"/>
            </a:duotone>
          </a:blip>
          <a:stretch>
            <a:fillRect/>
          </a:stretch>
        </p:blipFill>
        <p:spPr>
          <a:xfrm>
            <a:off x="2264007" y="3258489"/>
            <a:ext cx="1462500" cy="1462500"/>
          </a:xfrm>
          <a:prstGeom prst="rect">
            <a:avLst/>
          </a:prstGeom>
        </p:spPr>
      </p:pic>
      <p:pic>
        <p:nvPicPr>
          <p:cNvPr id="7" name="Picture 6" descr="A close up of a logo&#10;&#10;Description automatically generated">
            <a:extLst>
              <a:ext uri="{FF2B5EF4-FFF2-40B4-BE49-F238E27FC236}">
                <a16:creationId xmlns:a16="http://schemas.microsoft.com/office/drawing/2014/main" id="{D8990745-995E-D944-BB29-2130709C5AFB}"/>
              </a:ext>
            </a:extLst>
          </p:cNvPr>
          <p:cNvPicPr>
            <a:picLocks noChangeAspect="1"/>
          </p:cNvPicPr>
          <p:nvPr/>
        </p:nvPicPr>
        <p:blipFill>
          <a:blip r:embed="rId3">
            <a:duotone>
              <a:schemeClr val="accent2">
                <a:shade val="45000"/>
                <a:satMod val="135000"/>
              </a:schemeClr>
              <a:prstClr val="white"/>
            </a:duotone>
          </a:blip>
          <a:stretch>
            <a:fillRect/>
          </a:stretch>
        </p:blipFill>
        <p:spPr>
          <a:xfrm>
            <a:off x="5732887" y="4662502"/>
            <a:ext cx="1519214" cy="1531114"/>
          </a:xfrm>
          <a:prstGeom prst="rect">
            <a:avLst/>
          </a:prstGeom>
        </p:spPr>
      </p:pic>
      <p:pic>
        <p:nvPicPr>
          <p:cNvPr id="9" name="Picture 8" descr="A close up of a logo&#10;&#10;Description automatically generated">
            <a:extLst>
              <a:ext uri="{FF2B5EF4-FFF2-40B4-BE49-F238E27FC236}">
                <a16:creationId xmlns:a16="http://schemas.microsoft.com/office/drawing/2014/main" id="{AD62FAA2-B918-F342-A15B-C8BE3D8A5AF9}"/>
              </a:ext>
            </a:extLst>
          </p:cNvPr>
          <p:cNvPicPr>
            <a:picLocks noChangeAspect="1"/>
          </p:cNvPicPr>
          <p:nvPr/>
        </p:nvPicPr>
        <p:blipFill>
          <a:blip r:embed="rId4">
            <a:duotone>
              <a:schemeClr val="accent4">
                <a:shade val="45000"/>
                <a:satMod val="135000"/>
              </a:schemeClr>
              <a:prstClr val="white"/>
            </a:duotone>
          </a:blip>
          <a:stretch>
            <a:fillRect/>
          </a:stretch>
        </p:blipFill>
        <p:spPr>
          <a:xfrm>
            <a:off x="5402924" y="2867187"/>
            <a:ext cx="1732705" cy="1336276"/>
          </a:xfrm>
          <a:prstGeom prst="rect">
            <a:avLst/>
          </a:prstGeom>
        </p:spPr>
      </p:pic>
      <p:pic>
        <p:nvPicPr>
          <p:cNvPr id="11" name="Picture 10" descr="A close up of a logo&#10;&#10;Description automatically generated">
            <a:extLst>
              <a:ext uri="{FF2B5EF4-FFF2-40B4-BE49-F238E27FC236}">
                <a16:creationId xmlns:a16="http://schemas.microsoft.com/office/drawing/2014/main" id="{6D9003FF-B861-4545-8E6F-BF40809FFCCA}"/>
              </a:ext>
            </a:extLst>
          </p:cNvPr>
          <p:cNvPicPr>
            <a:picLocks noChangeAspect="1"/>
          </p:cNvPicPr>
          <p:nvPr/>
        </p:nvPicPr>
        <p:blipFill>
          <a:blip r:embed="rId5">
            <a:duotone>
              <a:schemeClr val="accent2">
                <a:shade val="45000"/>
                <a:satMod val="135000"/>
              </a:schemeClr>
              <a:prstClr val="white"/>
            </a:duotone>
          </a:blip>
          <a:stretch>
            <a:fillRect/>
          </a:stretch>
        </p:blipFill>
        <p:spPr>
          <a:xfrm>
            <a:off x="2250465" y="5048948"/>
            <a:ext cx="1476042" cy="1462500"/>
          </a:xfrm>
          <a:prstGeom prst="rect">
            <a:avLst/>
          </a:prstGeom>
        </p:spPr>
      </p:pic>
      <p:sp>
        <p:nvSpPr>
          <p:cNvPr id="12" name="TextBox 11">
            <a:extLst>
              <a:ext uri="{FF2B5EF4-FFF2-40B4-BE49-F238E27FC236}">
                <a16:creationId xmlns:a16="http://schemas.microsoft.com/office/drawing/2014/main" id="{B12836EE-E4C1-F34D-BD73-68B1FD050CD9}"/>
              </a:ext>
            </a:extLst>
          </p:cNvPr>
          <p:cNvSpPr txBox="1"/>
          <p:nvPr/>
        </p:nvSpPr>
        <p:spPr>
          <a:xfrm>
            <a:off x="3765906" y="3416988"/>
            <a:ext cx="1658679" cy="1200329"/>
          </a:xfrm>
          <a:prstGeom prst="rect">
            <a:avLst/>
          </a:prstGeom>
          <a:noFill/>
        </p:spPr>
        <p:txBody>
          <a:bodyPr wrap="square" rtlCol="0">
            <a:spAutoFit/>
          </a:bodyPr>
          <a:lstStyle/>
          <a:p>
            <a:r>
              <a:rPr lang="en-US" sz="2400" b="1" dirty="0">
                <a:solidFill>
                  <a:schemeClr val="accent1">
                    <a:lumMod val="50000"/>
                  </a:schemeClr>
                </a:solidFill>
              </a:rPr>
              <a:t>Oral:</a:t>
            </a:r>
          </a:p>
          <a:p>
            <a:r>
              <a:rPr lang="en-US" sz="2400" dirty="0"/>
              <a:t>Daily or Long-Acting</a:t>
            </a:r>
          </a:p>
        </p:txBody>
      </p:sp>
      <p:sp>
        <p:nvSpPr>
          <p:cNvPr id="13" name="TextBox 12">
            <a:extLst>
              <a:ext uri="{FF2B5EF4-FFF2-40B4-BE49-F238E27FC236}">
                <a16:creationId xmlns:a16="http://schemas.microsoft.com/office/drawing/2014/main" id="{7567B43A-B0B9-BE4A-B3EB-F86028508F3E}"/>
              </a:ext>
            </a:extLst>
          </p:cNvPr>
          <p:cNvSpPr txBox="1"/>
          <p:nvPr/>
        </p:nvSpPr>
        <p:spPr>
          <a:xfrm>
            <a:off x="7379695" y="5170317"/>
            <a:ext cx="1658679" cy="830997"/>
          </a:xfrm>
          <a:prstGeom prst="rect">
            <a:avLst/>
          </a:prstGeom>
          <a:noFill/>
        </p:spPr>
        <p:txBody>
          <a:bodyPr wrap="square" rtlCol="0">
            <a:spAutoFit/>
          </a:bodyPr>
          <a:lstStyle/>
          <a:p>
            <a:r>
              <a:rPr lang="en-US" sz="2400" b="1" dirty="0">
                <a:solidFill>
                  <a:schemeClr val="accent2">
                    <a:lumMod val="75000"/>
                  </a:schemeClr>
                </a:solidFill>
              </a:rPr>
              <a:t>Insertable:</a:t>
            </a:r>
          </a:p>
          <a:p>
            <a:r>
              <a:rPr lang="en-US" sz="2400" dirty="0"/>
              <a:t>Rings</a:t>
            </a:r>
          </a:p>
        </p:txBody>
      </p:sp>
      <p:sp>
        <p:nvSpPr>
          <p:cNvPr id="14" name="TextBox 13">
            <a:extLst>
              <a:ext uri="{FF2B5EF4-FFF2-40B4-BE49-F238E27FC236}">
                <a16:creationId xmlns:a16="http://schemas.microsoft.com/office/drawing/2014/main" id="{DBC46CDA-8C5B-C14C-8D08-143E0C86D814}"/>
              </a:ext>
            </a:extLst>
          </p:cNvPr>
          <p:cNvSpPr txBox="1"/>
          <p:nvPr/>
        </p:nvSpPr>
        <p:spPr>
          <a:xfrm>
            <a:off x="3765906" y="5031171"/>
            <a:ext cx="1637018" cy="1569660"/>
          </a:xfrm>
          <a:prstGeom prst="rect">
            <a:avLst/>
          </a:prstGeom>
          <a:noFill/>
        </p:spPr>
        <p:txBody>
          <a:bodyPr wrap="square" rtlCol="0">
            <a:spAutoFit/>
          </a:bodyPr>
          <a:lstStyle/>
          <a:p>
            <a:r>
              <a:rPr lang="en-US" sz="2400" b="1" dirty="0">
                <a:solidFill>
                  <a:srgbClr val="C00000"/>
                </a:solidFill>
              </a:rPr>
              <a:t>Injection:</a:t>
            </a:r>
          </a:p>
          <a:p>
            <a:r>
              <a:rPr lang="en-US" sz="2400" dirty="0"/>
              <a:t>LA – drugs or </a:t>
            </a:r>
            <a:r>
              <a:rPr lang="en-US" sz="2400" dirty="0" err="1"/>
              <a:t>bNabs</a:t>
            </a:r>
            <a:r>
              <a:rPr lang="en-US" sz="2400" dirty="0"/>
              <a:t> or vaccines</a:t>
            </a:r>
          </a:p>
        </p:txBody>
      </p:sp>
      <p:sp>
        <p:nvSpPr>
          <p:cNvPr id="15" name="TextBox 14">
            <a:extLst>
              <a:ext uri="{FF2B5EF4-FFF2-40B4-BE49-F238E27FC236}">
                <a16:creationId xmlns:a16="http://schemas.microsoft.com/office/drawing/2014/main" id="{AA80E6CD-C46E-4D48-AA0E-948583D2C11B}"/>
              </a:ext>
            </a:extLst>
          </p:cNvPr>
          <p:cNvSpPr txBox="1"/>
          <p:nvPr/>
        </p:nvSpPr>
        <p:spPr>
          <a:xfrm>
            <a:off x="7379695" y="3532702"/>
            <a:ext cx="1637018" cy="830997"/>
          </a:xfrm>
          <a:prstGeom prst="rect">
            <a:avLst/>
          </a:prstGeom>
          <a:noFill/>
        </p:spPr>
        <p:txBody>
          <a:bodyPr wrap="square" rtlCol="0">
            <a:spAutoFit/>
          </a:bodyPr>
          <a:lstStyle/>
          <a:p>
            <a:r>
              <a:rPr lang="en-US" sz="2400" b="1" dirty="0">
                <a:solidFill>
                  <a:schemeClr val="accent4">
                    <a:lumMod val="75000"/>
                  </a:schemeClr>
                </a:solidFill>
              </a:rPr>
              <a:t>Implant:</a:t>
            </a:r>
          </a:p>
          <a:p>
            <a:r>
              <a:rPr lang="en-US" sz="2400" dirty="0"/>
              <a:t>Rods </a:t>
            </a:r>
          </a:p>
        </p:txBody>
      </p:sp>
      <p:pic>
        <p:nvPicPr>
          <p:cNvPr id="4" name="Picture 3" descr="A close up of a logo&#10;&#10;Description automatically generated">
            <a:extLst>
              <a:ext uri="{FF2B5EF4-FFF2-40B4-BE49-F238E27FC236}">
                <a16:creationId xmlns:a16="http://schemas.microsoft.com/office/drawing/2014/main" id="{7909B4BD-F84E-1B4D-8D5C-8A3F8ACEB009}"/>
              </a:ext>
            </a:extLst>
          </p:cNvPr>
          <p:cNvPicPr>
            <a:picLocks noChangeAspect="1"/>
          </p:cNvPicPr>
          <p:nvPr/>
        </p:nvPicPr>
        <p:blipFill>
          <a:blip r:embed="rId6">
            <a:duotone>
              <a:schemeClr val="accent6">
                <a:shade val="45000"/>
                <a:satMod val="135000"/>
              </a:schemeClr>
              <a:prstClr val="white"/>
            </a:duotone>
          </a:blip>
          <a:stretch>
            <a:fillRect/>
          </a:stretch>
        </p:blipFill>
        <p:spPr>
          <a:xfrm rot="20277246" flipV="1">
            <a:off x="8673200" y="3904409"/>
            <a:ext cx="1643815" cy="557028"/>
          </a:xfrm>
          <a:prstGeom prst="rect">
            <a:avLst/>
          </a:prstGeom>
        </p:spPr>
      </p:pic>
      <p:sp>
        <p:nvSpPr>
          <p:cNvPr id="16" name="TextBox 15">
            <a:extLst>
              <a:ext uri="{FF2B5EF4-FFF2-40B4-BE49-F238E27FC236}">
                <a16:creationId xmlns:a16="http://schemas.microsoft.com/office/drawing/2014/main" id="{5BCC4789-840A-BE41-927E-8C1C5F992828}"/>
              </a:ext>
            </a:extLst>
          </p:cNvPr>
          <p:cNvSpPr txBox="1"/>
          <p:nvPr/>
        </p:nvSpPr>
        <p:spPr>
          <a:xfrm>
            <a:off x="9835203" y="4279875"/>
            <a:ext cx="2088568" cy="830997"/>
          </a:xfrm>
          <a:prstGeom prst="rect">
            <a:avLst/>
          </a:prstGeom>
          <a:noFill/>
        </p:spPr>
        <p:txBody>
          <a:bodyPr wrap="square" rtlCol="0">
            <a:spAutoFit/>
          </a:bodyPr>
          <a:lstStyle/>
          <a:p>
            <a:r>
              <a:rPr lang="en-US" sz="2400" b="1" dirty="0">
                <a:solidFill>
                  <a:schemeClr val="accent6">
                    <a:lumMod val="75000"/>
                  </a:schemeClr>
                </a:solidFill>
              </a:rPr>
              <a:t>Topical:</a:t>
            </a:r>
          </a:p>
          <a:p>
            <a:r>
              <a:rPr lang="en-US" sz="2400" dirty="0"/>
              <a:t>Microbicides</a:t>
            </a:r>
          </a:p>
        </p:txBody>
      </p:sp>
      <p:sp>
        <p:nvSpPr>
          <p:cNvPr id="18" name="Title 1">
            <a:extLst>
              <a:ext uri="{FF2B5EF4-FFF2-40B4-BE49-F238E27FC236}">
                <a16:creationId xmlns:a16="http://schemas.microsoft.com/office/drawing/2014/main" id="{59C330EE-81EE-BA46-8551-E212FDA5B102}"/>
              </a:ext>
            </a:extLst>
          </p:cNvPr>
          <p:cNvSpPr txBox="1">
            <a:spLocks/>
          </p:cNvSpPr>
          <p:nvPr/>
        </p:nvSpPr>
        <p:spPr>
          <a:xfrm>
            <a:off x="1615031" y="1144165"/>
            <a:ext cx="9754926" cy="18520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Arial Narrow" panose="020B0604020202020204" pitchFamily="34" charset="0"/>
                <a:ea typeface="+mj-ea"/>
                <a:cs typeface="Arial Narrow" panose="020B0604020202020204" pitchFamily="34" charset="0"/>
              </a:defRPr>
            </a:lvl1pPr>
          </a:lstStyle>
          <a:p>
            <a:pPr marL="342900" indent="-342900">
              <a:lnSpc>
                <a:spcPct val="100000"/>
              </a:lnSpc>
              <a:spcBef>
                <a:spcPts val="600"/>
              </a:spcBef>
              <a:spcAft>
                <a:spcPts val="600"/>
              </a:spcAft>
              <a:buFont typeface="Arial" panose="020B0604020202020204" pitchFamily="34" charset="0"/>
              <a:buChar char="•"/>
            </a:pPr>
            <a:r>
              <a:rPr lang="en-US" sz="2400" b="0" dirty="0"/>
              <a:t>Different modes of delivery means potential differences in product adherence.</a:t>
            </a:r>
          </a:p>
          <a:p>
            <a:pPr marL="342900" indent="-342900">
              <a:lnSpc>
                <a:spcPct val="100000"/>
              </a:lnSpc>
              <a:spcBef>
                <a:spcPts val="600"/>
              </a:spcBef>
              <a:spcAft>
                <a:spcPts val="600"/>
              </a:spcAft>
              <a:buFont typeface="Arial" panose="020B0604020202020204" pitchFamily="34" charset="0"/>
              <a:buChar char="•"/>
            </a:pPr>
            <a:r>
              <a:rPr lang="en-US" sz="2400" b="0" dirty="0"/>
              <a:t>When difference in the the mode of delivery of two or more drugs is great enough it demands creative and more complex trial designs.</a:t>
            </a:r>
          </a:p>
        </p:txBody>
      </p:sp>
    </p:spTree>
    <p:extLst>
      <p:ext uri="{BB962C8B-B14F-4D97-AF65-F5344CB8AC3E}">
        <p14:creationId xmlns:p14="http://schemas.microsoft.com/office/powerpoint/2010/main" val="3945378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7F694-FB92-C143-BA8E-5581DD2E4E58}"/>
              </a:ext>
            </a:extLst>
          </p:cNvPr>
          <p:cNvSpPr>
            <a:spLocks noGrp="1"/>
          </p:cNvSpPr>
          <p:nvPr>
            <p:ph type="title"/>
          </p:nvPr>
        </p:nvSpPr>
        <p:spPr>
          <a:xfrm>
            <a:off x="1752581" y="0"/>
            <a:ext cx="5338662" cy="1524295"/>
          </a:xfrm>
        </p:spPr>
        <p:txBody>
          <a:bodyPr>
            <a:normAutofit/>
          </a:bodyPr>
          <a:lstStyle/>
          <a:p>
            <a:r>
              <a:rPr lang="en-US" sz="5400" dirty="0"/>
              <a:t>Mode of Delivery</a:t>
            </a:r>
          </a:p>
        </p:txBody>
      </p:sp>
      <p:pic>
        <p:nvPicPr>
          <p:cNvPr id="5" name="Picture 4" descr="A close up of a logo&#10;&#10;Description automatically generated">
            <a:extLst>
              <a:ext uri="{FF2B5EF4-FFF2-40B4-BE49-F238E27FC236}">
                <a16:creationId xmlns:a16="http://schemas.microsoft.com/office/drawing/2014/main" id="{66139EF1-D8A6-7D4B-9BC0-3D4F63291C86}"/>
              </a:ext>
            </a:extLst>
          </p:cNvPr>
          <p:cNvPicPr>
            <a:picLocks noChangeAspect="1"/>
          </p:cNvPicPr>
          <p:nvPr/>
        </p:nvPicPr>
        <p:blipFill>
          <a:blip r:embed="rId2">
            <a:duotone>
              <a:schemeClr val="accent1">
                <a:shade val="45000"/>
                <a:satMod val="135000"/>
              </a:schemeClr>
              <a:prstClr val="white"/>
            </a:duotone>
          </a:blip>
          <a:stretch>
            <a:fillRect/>
          </a:stretch>
        </p:blipFill>
        <p:spPr>
          <a:xfrm>
            <a:off x="8743517" y="1648977"/>
            <a:ext cx="1462500" cy="1462500"/>
          </a:xfrm>
          <a:prstGeom prst="rect">
            <a:avLst/>
          </a:prstGeom>
        </p:spPr>
      </p:pic>
      <p:pic>
        <p:nvPicPr>
          <p:cNvPr id="7" name="Picture 6" descr="A close up of a logo&#10;&#10;Description automatically generated">
            <a:extLst>
              <a:ext uri="{FF2B5EF4-FFF2-40B4-BE49-F238E27FC236}">
                <a16:creationId xmlns:a16="http://schemas.microsoft.com/office/drawing/2014/main" id="{D8990745-995E-D944-BB29-2130709C5AFB}"/>
              </a:ext>
            </a:extLst>
          </p:cNvPr>
          <p:cNvPicPr>
            <a:picLocks noChangeAspect="1"/>
          </p:cNvPicPr>
          <p:nvPr/>
        </p:nvPicPr>
        <p:blipFill>
          <a:blip r:embed="rId3">
            <a:duotone>
              <a:schemeClr val="accent2">
                <a:shade val="45000"/>
                <a:satMod val="135000"/>
              </a:schemeClr>
              <a:prstClr val="white"/>
            </a:duotone>
          </a:blip>
          <a:stretch>
            <a:fillRect/>
          </a:stretch>
        </p:blipFill>
        <p:spPr>
          <a:xfrm>
            <a:off x="10266884" y="2380227"/>
            <a:ext cx="1519214" cy="1531114"/>
          </a:xfrm>
          <a:prstGeom prst="rect">
            <a:avLst/>
          </a:prstGeom>
        </p:spPr>
      </p:pic>
      <p:pic>
        <p:nvPicPr>
          <p:cNvPr id="9" name="Picture 8" descr="A close up of a logo&#10;&#10;Description automatically generated">
            <a:extLst>
              <a:ext uri="{FF2B5EF4-FFF2-40B4-BE49-F238E27FC236}">
                <a16:creationId xmlns:a16="http://schemas.microsoft.com/office/drawing/2014/main" id="{AD62FAA2-B918-F342-A15B-C8BE3D8A5AF9}"/>
              </a:ext>
            </a:extLst>
          </p:cNvPr>
          <p:cNvPicPr>
            <a:picLocks noChangeAspect="1"/>
          </p:cNvPicPr>
          <p:nvPr/>
        </p:nvPicPr>
        <p:blipFill>
          <a:blip r:embed="rId4">
            <a:duotone>
              <a:schemeClr val="accent4">
                <a:shade val="45000"/>
                <a:satMod val="135000"/>
              </a:schemeClr>
              <a:prstClr val="white"/>
            </a:duotone>
          </a:blip>
          <a:stretch>
            <a:fillRect/>
          </a:stretch>
        </p:blipFill>
        <p:spPr>
          <a:xfrm>
            <a:off x="9837834" y="616797"/>
            <a:ext cx="1732705" cy="1336276"/>
          </a:xfrm>
          <a:prstGeom prst="rect">
            <a:avLst/>
          </a:prstGeom>
        </p:spPr>
      </p:pic>
      <p:pic>
        <p:nvPicPr>
          <p:cNvPr id="11" name="Picture 10" descr="A close up of a logo&#10;&#10;Description automatically generated">
            <a:extLst>
              <a:ext uri="{FF2B5EF4-FFF2-40B4-BE49-F238E27FC236}">
                <a16:creationId xmlns:a16="http://schemas.microsoft.com/office/drawing/2014/main" id="{6D9003FF-B861-4545-8E6F-BF40809FFCCA}"/>
              </a:ext>
            </a:extLst>
          </p:cNvPr>
          <p:cNvPicPr>
            <a:picLocks noChangeAspect="1"/>
          </p:cNvPicPr>
          <p:nvPr/>
        </p:nvPicPr>
        <p:blipFill>
          <a:blip r:embed="rId5">
            <a:duotone>
              <a:schemeClr val="accent2">
                <a:shade val="45000"/>
                <a:satMod val="135000"/>
              </a:schemeClr>
              <a:prstClr val="white"/>
            </a:duotone>
          </a:blip>
          <a:stretch>
            <a:fillRect/>
          </a:stretch>
        </p:blipFill>
        <p:spPr>
          <a:xfrm>
            <a:off x="8765901" y="3868438"/>
            <a:ext cx="1476042" cy="1462500"/>
          </a:xfrm>
          <a:prstGeom prst="rect">
            <a:avLst/>
          </a:prstGeom>
        </p:spPr>
      </p:pic>
      <p:pic>
        <p:nvPicPr>
          <p:cNvPr id="4" name="Picture 3" descr="A close up of a logo&#10;&#10;Description automatically generated">
            <a:extLst>
              <a:ext uri="{FF2B5EF4-FFF2-40B4-BE49-F238E27FC236}">
                <a16:creationId xmlns:a16="http://schemas.microsoft.com/office/drawing/2014/main" id="{7909B4BD-F84E-1B4D-8D5C-8A3F8ACEB009}"/>
              </a:ext>
            </a:extLst>
          </p:cNvPr>
          <p:cNvPicPr>
            <a:picLocks noChangeAspect="1"/>
          </p:cNvPicPr>
          <p:nvPr/>
        </p:nvPicPr>
        <p:blipFill>
          <a:blip r:embed="rId6">
            <a:duotone>
              <a:schemeClr val="accent6">
                <a:shade val="45000"/>
                <a:satMod val="135000"/>
              </a:schemeClr>
              <a:prstClr val="white"/>
            </a:duotone>
          </a:blip>
          <a:stretch>
            <a:fillRect/>
          </a:stretch>
        </p:blipFill>
        <p:spPr>
          <a:xfrm rot="20277246" flipV="1">
            <a:off x="10204584" y="5032305"/>
            <a:ext cx="1643815" cy="557028"/>
          </a:xfrm>
          <a:prstGeom prst="rect">
            <a:avLst/>
          </a:prstGeom>
        </p:spPr>
      </p:pic>
      <p:sp>
        <p:nvSpPr>
          <p:cNvPr id="17" name="TextBox 16">
            <a:extLst>
              <a:ext uri="{FF2B5EF4-FFF2-40B4-BE49-F238E27FC236}">
                <a16:creationId xmlns:a16="http://schemas.microsoft.com/office/drawing/2014/main" id="{0CCE3970-06BC-4346-9C08-191230723E15}"/>
              </a:ext>
            </a:extLst>
          </p:cNvPr>
          <p:cNvSpPr txBox="1"/>
          <p:nvPr/>
        </p:nvSpPr>
        <p:spPr>
          <a:xfrm>
            <a:off x="1752581" y="1446028"/>
            <a:ext cx="6595350" cy="4924425"/>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2400" dirty="0">
                <a:latin typeface="Arial Narrow" panose="020B0604020202020204" pitchFamily="34" charset="0"/>
                <a:cs typeface="Arial Narrow" panose="020B0604020202020204" pitchFamily="34" charset="0"/>
              </a:rPr>
              <a:t>Let’s say the aim of a study is to prove whether a  new long-acting injection, alone or in combination with Truvada, is better than standard daily Truvada.</a:t>
            </a:r>
          </a:p>
          <a:p>
            <a:pPr marL="285750" indent="-285750">
              <a:spcBef>
                <a:spcPts val="600"/>
              </a:spcBef>
              <a:spcAft>
                <a:spcPts val="600"/>
              </a:spcAft>
              <a:buFont typeface="Arial" panose="020B0604020202020204" pitchFamily="34" charset="0"/>
              <a:buChar char="•"/>
            </a:pPr>
            <a:r>
              <a:rPr lang="en-US" sz="2400" dirty="0">
                <a:latin typeface="Arial Narrow" panose="020B0604020202020204" pitchFamily="34" charset="0"/>
                <a:cs typeface="Arial Narrow" panose="020B0604020202020204" pitchFamily="34" charset="0"/>
              </a:rPr>
              <a:t>The trial needs three arms:</a:t>
            </a:r>
          </a:p>
          <a:p>
            <a:pPr marL="742950" lvl="1" indent="-285750">
              <a:spcBef>
                <a:spcPts val="600"/>
              </a:spcBef>
              <a:spcAft>
                <a:spcPts val="600"/>
              </a:spcAft>
              <a:buFont typeface="Arial" panose="020B0604020202020204" pitchFamily="34" charset="0"/>
              <a:buChar char="•"/>
            </a:pPr>
            <a:r>
              <a:rPr lang="en-US" sz="2400" dirty="0">
                <a:latin typeface="Arial Narrow" panose="020B0604020202020204" pitchFamily="34" charset="0"/>
                <a:cs typeface="Arial Narrow" panose="020B0604020202020204" pitchFamily="34" charset="0"/>
              </a:rPr>
              <a:t>a) an experimental injection + Truvada vs:</a:t>
            </a:r>
          </a:p>
          <a:p>
            <a:pPr marL="742950" lvl="1" indent="-285750">
              <a:spcBef>
                <a:spcPts val="600"/>
              </a:spcBef>
              <a:spcAft>
                <a:spcPts val="600"/>
              </a:spcAft>
              <a:buFont typeface="Arial" panose="020B0604020202020204" pitchFamily="34" charset="0"/>
              <a:buChar char="•"/>
            </a:pPr>
            <a:r>
              <a:rPr lang="en-US" sz="2400" dirty="0">
                <a:latin typeface="Arial Narrow" panose="020B0604020202020204" pitchFamily="34" charset="0"/>
                <a:cs typeface="Arial Narrow" panose="020B0604020202020204" pitchFamily="34" charset="0"/>
              </a:rPr>
              <a:t>b) a placebo injection + real Truvada  vs.</a:t>
            </a:r>
          </a:p>
          <a:p>
            <a:pPr marL="742950" lvl="1" indent="-285750">
              <a:spcBef>
                <a:spcPts val="600"/>
              </a:spcBef>
              <a:spcAft>
                <a:spcPts val="600"/>
              </a:spcAft>
              <a:buFont typeface="Arial" panose="020B0604020202020204" pitchFamily="34" charset="0"/>
              <a:buChar char="•"/>
            </a:pPr>
            <a:r>
              <a:rPr lang="en-US" sz="2400" dirty="0">
                <a:latin typeface="Arial Narrow" panose="020B0604020202020204" pitchFamily="34" charset="0"/>
                <a:cs typeface="Arial Narrow" panose="020B0604020202020204" pitchFamily="34" charset="0"/>
              </a:rPr>
              <a:t> c) an experimental injection + placebo Truvada.</a:t>
            </a:r>
          </a:p>
          <a:p>
            <a:pPr marL="285750" indent="-285750">
              <a:spcBef>
                <a:spcPts val="600"/>
              </a:spcBef>
              <a:spcAft>
                <a:spcPts val="600"/>
              </a:spcAft>
              <a:buFont typeface="Arial" panose="020B0604020202020204" pitchFamily="34" charset="0"/>
              <a:buChar char="•"/>
            </a:pPr>
            <a:r>
              <a:rPr lang="en-US" sz="2400" dirty="0">
                <a:latin typeface="Arial Narrow" panose="020B0604020202020204" pitchFamily="34" charset="0"/>
                <a:cs typeface="Arial Narrow" panose="020B0604020202020204" pitchFamily="34" charset="0"/>
              </a:rPr>
              <a:t>Since some people won’t take enough Truvada to prevent infection, the rate of non-adherence needs to be exactly the same in all arms to prove the aim of the study</a:t>
            </a:r>
          </a:p>
        </p:txBody>
      </p:sp>
    </p:spTree>
    <p:extLst>
      <p:ext uri="{BB962C8B-B14F-4D97-AF65-F5344CB8AC3E}">
        <p14:creationId xmlns:p14="http://schemas.microsoft.com/office/powerpoint/2010/main" val="3327868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CBDB-FEDC-074C-9F82-ED19E2B08950}"/>
              </a:ext>
            </a:extLst>
          </p:cNvPr>
          <p:cNvSpPr>
            <a:spLocks noGrp="1"/>
          </p:cNvSpPr>
          <p:nvPr>
            <p:ph type="ctrTitle"/>
          </p:nvPr>
        </p:nvSpPr>
        <p:spPr>
          <a:xfrm>
            <a:off x="1524000" y="1630363"/>
            <a:ext cx="9144000" cy="2387600"/>
          </a:xfrm>
        </p:spPr>
        <p:txBody>
          <a:bodyPr/>
          <a:lstStyle/>
          <a:p>
            <a:r>
              <a:rPr lang="en-US" sz="8000" dirty="0">
                <a:solidFill>
                  <a:srgbClr val="AE1735"/>
                </a:solidFill>
              </a:rPr>
              <a:t>Statistical Principles</a:t>
            </a:r>
          </a:p>
        </p:txBody>
      </p:sp>
    </p:spTree>
    <p:extLst>
      <p:ext uri="{BB962C8B-B14F-4D97-AF65-F5344CB8AC3E}">
        <p14:creationId xmlns:p14="http://schemas.microsoft.com/office/powerpoint/2010/main" val="582206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1F27541-16F4-9945-8441-B26DAB80E7D2}"/>
              </a:ext>
            </a:extLst>
          </p:cNvPr>
          <p:cNvPicPr>
            <a:picLocks noChangeAspect="1"/>
          </p:cNvPicPr>
          <p:nvPr/>
        </p:nvPicPr>
        <p:blipFill>
          <a:blip r:embed="rId2"/>
          <a:stretch>
            <a:fillRect/>
          </a:stretch>
        </p:blipFill>
        <p:spPr>
          <a:xfrm>
            <a:off x="2679404" y="3225358"/>
            <a:ext cx="6641803" cy="3674319"/>
          </a:xfrm>
          <a:prstGeom prst="rect">
            <a:avLst/>
          </a:prstGeom>
        </p:spPr>
      </p:pic>
      <p:sp>
        <p:nvSpPr>
          <p:cNvPr id="2" name="Title 1">
            <a:extLst>
              <a:ext uri="{FF2B5EF4-FFF2-40B4-BE49-F238E27FC236}">
                <a16:creationId xmlns:a16="http://schemas.microsoft.com/office/drawing/2014/main" id="{07E664E0-4CE2-9147-BA15-CC58778BC662}"/>
              </a:ext>
            </a:extLst>
          </p:cNvPr>
          <p:cNvSpPr>
            <a:spLocks noGrp="1"/>
          </p:cNvSpPr>
          <p:nvPr>
            <p:ph type="title"/>
          </p:nvPr>
        </p:nvSpPr>
        <p:spPr/>
        <p:txBody>
          <a:bodyPr/>
          <a:lstStyle/>
          <a:p>
            <a:r>
              <a:rPr lang="en-US" dirty="0"/>
              <a:t>Non-Inferiority Trial</a:t>
            </a:r>
          </a:p>
        </p:txBody>
      </p:sp>
      <p:sp>
        <p:nvSpPr>
          <p:cNvPr id="3" name="Content Placeholder 2">
            <a:extLst>
              <a:ext uri="{FF2B5EF4-FFF2-40B4-BE49-F238E27FC236}">
                <a16:creationId xmlns:a16="http://schemas.microsoft.com/office/drawing/2014/main" id="{7BECC87D-B65B-8B47-BEB8-69A57E182EDD}"/>
              </a:ext>
            </a:extLst>
          </p:cNvPr>
          <p:cNvSpPr>
            <a:spLocks noGrp="1"/>
          </p:cNvSpPr>
          <p:nvPr>
            <p:ph idx="1"/>
          </p:nvPr>
        </p:nvSpPr>
        <p:spPr>
          <a:xfrm>
            <a:off x="1659199" y="1716505"/>
            <a:ext cx="9909024" cy="1813503"/>
          </a:xfrm>
        </p:spPr>
        <p:txBody>
          <a:bodyPr>
            <a:normAutofit lnSpcReduction="10000"/>
          </a:bodyPr>
          <a:lstStyle/>
          <a:p>
            <a:r>
              <a:rPr lang="en-US" dirty="0"/>
              <a:t>Evaluate whether a new experimental prevention product is not </a:t>
            </a:r>
            <a:r>
              <a:rPr lang="en-US" i="1" dirty="0"/>
              <a:t>unacceptably less efficacious</a:t>
            </a:r>
            <a:r>
              <a:rPr lang="en-US" dirty="0"/>
              <a:t> than an active control prevention product. </a:t>
            </a:r>
          </a:p>
          <a:p>
            <a:r>
              <a:rPr lang="en-US" dirty="0"/>
              <a:t>The active control must have the </a:t>
            </a:r>
            <a:r>
              <a:rPr lang="en-US" i="1" dirty="0"/>
              <a:t>same mode of action </a:t>
            </a:r>
            <a:r>
              <a:rPr lang="en-US" dirty="0"/>
              <a:t>as the experimental prevention product but does not need to have the same mode of delivery. </a:t>
            </a:r>
          </a:p>
          <a:p>
            <a:r>
              <a:rPr lang="en-US" dirty="0"/>
              <a:t>These trials have a larger sample size and a </a:t>
            </a:r>
            <a:r>
              <a:rPr lang="en-US" b="1" dirty="0"/>
              <a:t>pre-determined margin</a:t>
            </a:r>
            <a:r>
              <a:rPr lang="en-US" dirty="0"/>
              <a:t> to establish unacceptable efficacy</a:t>
            </a:r>
          </a:p>
        </p:txBody>
      </p:sp>
      <p:sp>
        <p:nvSpPr>
          <p:cNvPr id="7" name="TextBox 6">
            <a:extLst>
              <a:ext uri="{FF2B5EF4-FFF2-40B4-BE49-F238E27FC236}">
                <a16:creationId xmlns:a16="http://schemas.microsoft.com/office/drawing/2014/main" id="{5526624B-FBAB-4344-9FF6-DA9523C27864}"/>
              </a:ext>
            </a:extLst>
          </p:cNvPr>
          <p:cNvSpPr txBox="1"/>
          <p:nvPr/>
        </p:nvSpPr>
        <p:spPr>
          <a:xfrm>
            <a:off x="10426995" y="6386431"/>
            <a:ext cx="149564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HPTN 083</a:t>
            </a:r>
          </a:p>
        </p:txBody>
      </p:sp>
    </p:spTree>
    <p:extLst>
      <p:ext uri="{BB962C8B-B14F-4D97-AF65-F5344CB8AC3E}">
        <p14:creationId xmlns:p14="http://schemas.microsoft.com/office/powerpoint/2010/main" val="39307483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D4377-5E51-D849-8E4E-6224E338B7A8}"/>
              </a:ext>
            </a:extLst>
          </p:cNvPr>
          <p:cNvSpPr>
            <a:spLocks noGrp="1"/>
          </p:cNvSpPr>
          <p:nvPr>
            <p:ph type="title"/>
          </p:nvPr>
        </p:nvSpPr>
        <p:spPr/>
        <p:txBody>
          <a:bodyPr/>
          <a:lstStyle/>
          <a:p>
            <a:r>
              <a:rPr lang="en-US" dirty="0"/>
              <a:t>Equivalency Trial</a:t>
            </a:r>
          </a:p>
        </p:txBody>
      </p:sp>
      <p:sp>
        <p:nvSpPr>
          <p:cNvPr id="3" name="Content Placeholder 2">
            <a:extLst>
              <a:ext uri="{FF2B5EF4-FFF2-40B4-BE49-F238E27FC236}">
                <a16:creationId xmlns:a16="http://schemas.microsoft.com/office/drawing/2014/main" id="{E1910BD5-6E41-8845-B387-44F6D002810D}"/>
              </a:ext>
            </a:extLst>
          </p:cNvPr>
          <p:cNvSpPr>
            <a:spLocks noGrp="1"/>
          </p:cNvSpPr>
          <p:nvPr>
            <p:ph idx="1"/>
          </p:nvPr>
        </p:nvSpPr>
        <p:spPr>
          <a:xfrm>
            <a:off x="1659199" y="1716505"/>
            <a:ext cx="4784131" cy="5141495"/>
          </a:xfrm>
        </p:spPr>
        <p:txBody>
          <a:bodyPr>
            <a:normAutofit/>
          </a:bodyPr>
          <a:lstStyle/>
          <a:p>
            <a:r>
              <a:rPr lang="en-US" dirty="0"/>
              <a:t>The purpose is to show that the two prevention products, experimental and active control, are not different.</a:t>
            </a:r>
          </a:p>
          <a:p>
            <a:r>
              <a:rPr lang="en-US" dirty="0"/>
              <a:t>This type of study is typical in a bioequivalence trial</a:t>
            </a:r>
          </a:p>
          <a:p>
            <a:pPr lvl="1"/>
            <a:r>
              <a:rPr lang="en-US" sz="1800" dirty="0"/>
              <a:t>Bioequivalence means the rate and extent the experimental drug becomes available at the site of action when given in the same dose under similar conditions as the active comparator. </a:t>
            </a:r>
          </a:p>
          <a:p>
            <a:r>
              <a:rPr lang="en-US" dirty="0"/>
              <a:t>The entire confidence interval must fall between the established data set for equivalency</a:t>
            </a:r>
          </a:p>
        </p:txBody>
      </p:sp>
      <p:pic>
        <p:nvPicPr>
          <p:cNvPr id="5" name="Picture 4">
            <a:extLst>
              <a:ext uri="{FF2B5EF4-FFF2-40B4-BE49-F238E27FC236}">
                <a16:creationId xmlns:a16="http://schemas.microsoft.com/office/drawing/2014/main" id="{66E7768E-1B5A-224F-A951-3A7D6C1CB161}"/>
              </a:ext>
            </a:extLst>
          </p:cNvPr>
          <p:cNvPicPr>
            <a:picLocks noChangeAspect="1"/>
          </p:cNvPicPr>
          <p:nvPr/>
        </p:nvPicPr>
        <p:blipFill>
          <a:blip r:embed="rId2"/>
          <a:stretch>
            <a:fillRect/>
          </a:stretch>
        </p:blipFill>
        <p:spPr>
          <a:xfrm>
            <a:off x="6822677" y="1716505"/>
            <a:ext cx="5156672" cy="3634120"/>
          </a:xfrm>
          <a:prstGeom prst="rect">
            <a:avLst/>
          </a:prstGeom>
        </p:spPr>
      </p:pic>
    </p:spTree>
    <p:extLst>
      <p:ext uri="{BB962C8B-B14F-4D97-AF65-F5344CB8AC3E}">
        <p14:creationId xmlns:p14="http://schemas.microsoft.com/office/powerpoint/2010/main" val="741180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90980-7EBF-BB40-B691-6B6207D24A0C}"/>
              </a:ext>
            </a:extLst>
          </p:cNvPr>
          <p:cNvSpPr>
            <a:spLocks noGrp="1"/>
          </p:cNvSpPr>
          <p:nvPr>
            <p:ph type="title"/>
          </p:nvPr>
        </p:nvSpPr>
        <p:spPr/>
        <p:txBody>
          <a:bodyPr/>
          <a:lstStyle/>
          <a:p>
            <a:r>
              <a:rPr lang="en-US" dirty="0"/>
              <a:t>Superiority Trial</a:t>
            </a:r>
          </a:p>
        </p:txBody>
      </p:sp>
      <p:sp>
        <p:nvSpPr>
          <p:cNvPr id="3" name="Content Placeholder 2">
            <a:extLst>
              <a:ext uri="{FF2B5EF4-FFF2-40B4-BE49-F238E27FC236}">
                <a16:creationId xmlns:a16="http://schemas.microsoft.com/office/drawing/2014/main" id="{2E367C72-DC1D-8648-AF97-50A77E7FF7B7}"/>
              </a:ext>
            </a:extLst>
          </p:cNvPr>
          <p:cNvSpPr>
            <a:spLocks noGrp="1"/>
          </p:cNvSpPr>
          <p:nvPr>
            <p:ph idx="1"/>
          </p:nvPr>
        </p:nvSpPr>
        <p:spPr>
          <a:xfrm>
            <a:off x="1659199" y="1716505"/>
            <a:ext cx="4677806" cy="4112795"/>
          </a:xfrm>
        </p:spPr>
        <p:txBody>
          <a:bodyPr/>
          <a:lstStyle/>
          <a:p>
            <a:r>
              <a:rPr lang="en-US" dirty="0"/>
              <a:t>The objective is to establish that the experimental prevention product is better than the active control prevention product in use</a:t>
            </a:r>
          </a:p>
          <a:p>
            <a:r>
              <a:rPr lang="en-US" dirty="0"/>
              <a:t>Chosen when efficacy to the active control is similar/not much better than placebo</a:t>
            </a:r>
          </a:p>
          <a:p>
            <a:endParaRPr lang="en-US" dirty="0"/>
          </a:p>
        </p:txBody>
      </p:sp>
      <p:pic>
        <p:nvPicPr>
          <p:cNvPr id="5" name="Picture 4">
            <a:extLst>
              <a:ext uri="{FF2B5EF4-FFF2-40B4-BE49-F238E27FC236}">
                <a16:creationId xmlns:a16="http://schemas.microsoft.com/office/drawing/2014/main" id="{82D4E024-3C37-4040-8414-18B883BD36D8}"/>
              </a:ext>
            </a:extLst>
          </p:cNvPr>
          <p:cNvPicPr>
            <a:picLocks noChangeAspect="1"/>
          </p:cNvPicPr>
          <p:nvPr/>
        </p:nvPicPr>
        <p:blipFill>
          <a:blip r:embed="rId2"/>
          <a:stretch>
            <a:fillRect/>
          </a:stretch>
        </p:blipFill>
        <p:spPr>
          <a:xfrm>
            <a:off x="6758862" y="1720899"/>
            <a:ext cx="5433138" cy="3872909"/>
          </a:xfrm>
          <a:prstGeom prst="rect">
            <a:avLst/>
          </a:prstGeom>
        </p:spPr>
      </p:pic>
      <p:cxnSp>
        <p:nvCxnSpPr>
          <p:cNvPr id="7" name="Curved Connector 6">
            <a:extLst>
              <a:ext uri="{FF2B5EF4-FFF2-40B4-BE49-F238E27FC236}">
                <a16:creationId xmlns:a16="http://schemas.microsoft.com/office/drawing/2014/main" id="{F6A96095-C1ED-FE43-B5EF-BDF63C548C2A}"/>
              </a:ext>
            </a:extLst>
          </p:cNvPr>
          <p:cNvCxnSpPr/>
          <p:nvPr/>
        </p:nvCxnSpPr>
        <p:spPr>
          <a:xfrm rot="16200000" flipV="1">
            <a:off x="7776108" y="1162656"/>
            <a:ext cx="1948977" cy="1424763"/>
          </a:xfrm>
          <a:prstGeom prst="curvedConnector3">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8769F15-AB08-CC4F-9053-E94AC294AF43}"/>
              </a:ext>
            </a:extLst>
          </p:cNvPr>
          <p:cNvSpPr txBox="1"/>
          <p:nvPr/>
        </p:nvSpPr>
        <p:spPr>
          <a:xfrm>
            <a:off x="7825563" y="254218"/>
            <a:ext cx="261561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0= no difference between products</a:t>
            </a:r>
          </a:p>
        </p:txBody>
      </p:sp>
    </p:spTree>
    <p:extLst>
      <p:ext uri="{BB962C8B-B14F-4D97-AF65-F5344CB8AC3E}">
        <p14:creationId xmlns:p14="http://schemas.microsoft.com/office/powerpoint/2010/main" val="40272968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985</TotalTime>
  <Words>1081</Words>
  <Application>Microsoft Macintosh PowerPoint</Application>
  <PresentationFormat>Widescreen</PresentationFormat>
  <Paragraphs>105</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Arial Narrow</vt:lpstr>
      <vt:lpstr>Calibri</vt:lpstr>
      <vt:lpstr>Calibri Light</vt:lpstr>
      <vt:lpstr>Courier New</vt:lpstr>
      <vt:lpstr>Times New Roman</vt:lpstr>
      <vt:lpstr>Wingdings</vt:lpstr>
      <vt:lpstr>Office Theme</vt:lpstr>
      <vt:lpstr>Next-Generation HIV Prevention Trial Design</vt:lpstr>
      <vt:lpstr>Product Characteristics</vt:lpstr>
      <vt:lpstr>Mode of Action</vt:lpstr>
      <vt:lpstr>Mode of Delivery</vt:lpstr>
      <vt:lpstr>Mode of Delivery</vt:lpstr>
      <vt:lpstr>Statistical Principles</vt:lpstr>
      <vt:lpstr>Non-Inferiority Trial</vt:lpstr>
      <vt:lpstr>Equivalency Trial</vt:lpstr>
      <vt:lpstr>Superiority Trial</vt:lpstr>
      <vt:lpstr>Hazard Ratio</vt:lpstr>
      <vt:lpstr>Power Calculation</vt:lpstr>
      <vt:lpstr>Confidence Interval</vt:lpstr>
      <vt:lpstr>New Trial Design Models</vt:lpstr>
      <vt:lpstr>Double-Dummy, Double-Blind </vt:lpstr>
      <vt:lpstr>Comparator vs. Layered vs. Combination Trials </vt:lpstr>
      <vt:lpstr>Using Surrogate HIV incidence</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Evans</dc:creator>
  <cp:lastModifiedBy>Microsoft Office User</cp:lastModifiedBy>
  <cp:revision>32</cp:revision>
  <dcterms:created xsi:type="dcterms:W3CDTF">2019-09-20T13:33:24Z</dcterms:created>
  <dcterms:modified xsi:type="dcterms:W3CDTF">2020-07-14T18:35:19Z</dcterms:modified>
</cp:coreProperties>
</file>